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338" r:id="rId3"/>
    <p:sldId id="339" r:id="rId4"/>
    <p:sldId id="340" r:id="rId5"/>
    <p:sldId id="291" r:id="rId6"/>
    <p:sldId id="320" r:id="rId7"/>
    <p:sldId id="318" r:id="rId8"/>
    <p:sldId id="319" r:id="rId9"/>
    <p:sldId id="321" r:id="rId10"/>
    <p:sldId id="322" r:id="rId11"/>
    <p:sldId id="325" r:id="rId12"/>
    <p:sldId id="323" r:id="rId13"/>
    <p:sldId id="324" r:id="rId14"/>
    <p:sldId id="327" r:id="rId15"/>
    <p:sldId id="328" r:id="rId16"/>
    <p:sldId id="329" r:id="rId17"/>
    <p:sldId id="333" r:id="rId18"/>
    <p:sldId id="330" r:id="rId19"/>
    <p:sldId id="331" r:id="rId20"/>
    <p:sldId id="332" r:id="rId21"/>
    <p:sldId id="334" r:id="rId22"/>
    <p:sldId id="335" r:id="rId23"/>
    <p:sldId id="336" r:id="rId24"/>
    <p:sldId id="326" r:id="rId25"/>
    <p:sldId id="337" r:id="rId26"/>
    <p:sldId id="304" r:id="rId27"/>
    <p:sldId id="292" r:id="rId28"/>
    <p:sldId id="293" r:id="rId29"/>
    <p:sldId id="305" r:id="rId30"/>
    <p:sldId id="306" r:id="rId31"/>
    <p:sldId id="307" r:id="rId32"/>
    <p:sldId id="308" r:id="rId33"/>
    <p:sldId id="313" r:id="rId34"/>
    <p:sldId id="312" r:id="rId35"/>
    <p:sldId id="310" r:id="rId36"/>
    <p:sldId id="302" r:id="rId37"/>
    <p:sldId id="309" r:id="rId38"/>
    <p:sldId id="311" r:id="rId39"/>
    <p:sldId id="299" r:id="rId40"/>
    <p:sldId id="300" r:id="rId41"/>
    <p:sldId id="301" r:id="rId42"/>
    <p:sldId id="296" r:id="rId43"/>
    <p:sldId id="295" r:id="rId44"/>
    <p:sldId id="297" r:id="rId45"/>
    <p:sldId id="298" r:id="rId46"/>
    <p:sldId id="294" r:id="rId47"/>
    <p:sldId id="303" r:id="rId48"/>
    <p:sldId id="315" r:id="rId49"/>
    <p:sldId id="316" r:id="rId50"/>
    <p:sldId id="317" r:id="rId51"/>
    <p:sldId id="314" r:id="rId52"/>
    <p:sldId id="341" r:id="rId53"/>
    <p:sldId id="342" r:id="rId54"/>
    <p:sldId id="343" r:id="rId55"/>
    <p:sldId id="344" r:id="rId56"/>
    <p:sldId id="345" r:id="rId57"/>
    <p:sldId id="289"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73776" autoAdjust="0"/>
  </p:normalViewPr>
  <p:slideViewPr>
    <p:cSldViewPr snapToGrid="0">
      <p:cViewPr varScale="1">
        <p:scale>
          <a:sx n="68" d="100"/>
          <a:sy n="68" d="100"/>
        </p:scale>
        <p:origin x="104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F189D-AE99-4707-91B3-812F84E7AEA4}" type="datetimeFigureOut">
              <a:rPr lang="zh-CN" altLang="en-US" smtClean="0"/>
              <a:t>2022/10/10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52BB1D-E76B-4B74-B76A-C892A5465D18}" type="slidenum">
              <a:rPr lang="zh-CN" altLang="en-US" smtClean="0"/>
              <a:t>‹#›</a:t>
            </a:fld>
            <a:endParaRPr lang="zh-CN" altLang="en-US"/>
          </a:p>
        </p:txBody>
      </p:sp>
    </p:spTree>
    <p:extLst>
      <p:ext uri="{BB962C8B-B14F-4D97-AF65-F5344CB8AC3E}">
        <p14:creationId xmlns:p14="http://schemas.microsoft.com/office/powerpoint/2010/main" val="1612151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6</a:t>
            </a:fld>
            <a:endParaRPr lang="zh-CN" altLang="en-US"/>
          </a:p>
        </p:txBody>
      </p:sp>
    </p:spTree>
    <p:extLst>
      <p:ext uri="{BB962C8B-B14F-4D97-AF65-F5344CB8AC3E}">
        <p14:creationId xmlns:p14="http://schemas.microsoft.com/office/powerpoint/2010/main" val="3586887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既然定义了两套编址体系，那么一定要有映射机制，就像</a:t>
            </a:r>
            <a:r>
              <a:rPr lang="en-US" altLang="zh-CN" sz="1200" b="0" i="0" kern="1200" smtClean="0">
                <a:solidFill>
                  <a:schemeClr val="tx1"/>
                </a:solidFill>
                <a:effectLst/>
                <a:latin typeface="+mn-lt"/>
                <a:ea typeface="+mn-ea"/>
                <a:cs typeface="+mn-cs"/>
              </a:rPr>
              <a:t>ARP</a:t>
            </a:r>
            <a:r>
              <a:rPr lang="zh-CN" altLang="en-US" sz="1200" b="0" i="0" kern="1200" smtClean="0">
                <a:solidFill>
                  <a:schemeClr val="tx1"/>
                </a:solidFill>
                <a:effectLst/>
                <a:latin typeface="+mn-lt"/>
                <a:ea typeface="+mn-ea"/>
                <a:cs typeface="+mn-cs"/>
              </a:rPr>
              <a:t>协议一样。</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协议中地址映射步骤如下。</a:t>
            </a:r>
          </a:p>
          <a:p>
            <a:r>
              <a:rPr lang="zh-CN" altLang="en-US" sz="1200" b="0" i="0" kern="1200" smtClean="0">
                <a:solidFill>
                  <a:schemeClr val="tx1"/>
                </a:solidFill>
                <a:effectLst/>
                <a:latin typeface="+mn-lt"/>
                <a:ea typeface="+mn-ea"/>
                <a:cs typeface="+mn-cs"/>
              </a:rPr>
              <a:t>当一个接口连接到</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网络中时，如果是</a:t>
            </a:r>
            <a:r>
              <a:rPr lang="en-US" altLang="zh-CN" sz="1200" b="0" i="0" kern="1200" smtClean="0">
                <a:solidFill>
                  <a:schemeClr val="tx1"/>
                </a:solidFill>
                <a:effectLst/>
                <a:latin typeface="+mn-lt"/>
                <a:ea typeface="+mn-ea"/>
                <a:cs typeface="+mn-cs"/>
              </a:rPr>
              <a:t>Fabric</a:t>
            </a:r>
            <a:r>
              <a:rPr lang="zh-CN" altLang="en-US" sz="1200" b="0" i="0" kern="1200" smtClean="0">
                <a:solidFill>
                  <a:schemeClr val="tx1"/>
                </a:solidFill>
                <a:effectLst/>
                <a:latin typeface="+mn-lt"/>
                <a:ea typeface="+mn-ea"/>
                <a:cs typeface="+mn-cs"/>
              </a:rPr>
              <a:t>架构，那么这个接口会发起一个登录注册到</a:t>
            </a:r>
            <a:r>
              <a:rPr lang="en-US" altLang="zh-CN" sz="1200" b="0" i="0" kern="1200" smtClean="0">
                <a:solidFill>
                  <a:schemeClr val="tx1"/>
                </a:solidFill>
                <a:effectLst/>
                <a:latin typeface="+mn-lt"/>
                <a:ea typeface="+mn-ea"/>
                <a:cs typeface="+mn-cs"/>
              </a:rPr>
              <a:t>Fabric</a:t>
            </a:r>
            <a:r>
              <a:rPr lang="zh-CN" altLang="en-US" sz="1200" b="0" i="0" kern="1200" smtClean="0">
                <a:solidFill>
                  <a:schemeClr val="tx1"/>
                </a:solidFill>
                <a:effectLst/>
                <a:latin typeface="+mn-lt"/>
                <a:ea typeface="+mn-ea"/>
                <a:cs typeface="+mn-cs"/>
              </a:rPr>
              <a:t>网络的动作，也就是向目的</a:t>
            </a:r>
            <a:r>
              <a:rPr lang="en-US" altLang="zh-CN" sz="1200" b="0" i="0" kern="1200" smtClean="0">
                <a:solidFill>
                  <a:schemeClr val="tx1"/>
                </a:solidFill>
                <a:effectLst/>
                <a:latin typeface="+mn-lt"/>
                <a:ea typeface="+mn-ea"/>
                <a:cs typeface="+mn-cs"/>
              </a:rPr>
              <a:t>Fabric ID</a:t>
            </a:r>
            <a:r>
              <a:rPr lang="zh-CN" altLang="en-US" sz="1200" b="0" i="0" kern="1200" smtClean="0">
                <a:solidFill>
                  <a:schemeClr val="tx1"/>
                </a:solidFill>
                <a:effectLst/>
                <a:latin typeface="+mn-lt"/>
                <a:ea typeface="+mn-ea"/>
                <a:cs typeface="+mn-cs"/>
              </a:rPr>
              <a:t>地址</a:t>
            </a:r>
            <a:r>
              <a:rPr lang="en-US" altLang="zh-CN" sz="1200" b="0" i="0" kern="1200" smtClean="0">
                <a:solidFill>
                  <a:schemeClr val="tx1"/>
                </a:solidFill>
                <a:effectLst/>
                <a:latin typeface="+mn-lt"/>
                <a:ea typeface="+mn-ea"/>
                <a:cs typeface="+mn-cs"/>
              </a:rPr>
              <a:t>FFFFFE</a:t>
            </a:r>
            <a:r>
              <a:rPr lang="zh-CN" altLang="en-US" sz="1200" b="0" i="0" kern="1200" smtClean="0">
                <a:solidFill>
                  <a:schemeClr val="tx1"/>
                </a:solidFill>
                <a:effectLst/>
                <a:latin typeface="+mn-lt"/>
                <a:ea typeface="+mn-ea"/>
                <a:cs typeface="+mn-cs"/>
              </a:rPr>
              <a:t>发送一个登录帧，称为</a:t>
            </a:r>
            <a:r>
              <a:rPr lang="en-US" altLang="zh-CN" sz="1200" b="0" i="0" kern="1200" smtClean="0">
                <a:solidFill>
                  <a:schemeClr val="tx1"/>
                </a:solidFill>
                <a:effectLst/>
                <a:latin typeface="+mn-lt"/>
                <a:ea typeface="+mn-ea"/>
                <a:cs typeface="+mn-cs"/>
              </a:rPr>
              <a:t>FLOGIN</a:t>
            </a:r>
            <a:r>
              <a:rPr lang="zh-CN" altLang="en-US" sz="1200" b="0" i="0" kern="1200" smtClean="0">
                <a:solidFill>
                  <a:schemeClr val="tx1"/>
                </a:solidFill>
                <a:effectLst/>
                <a:latin typeface="+mn-lt"/>
                <a:ea typeface="+mn-ea"/>
                <a:cs typeface="+mn-cs"/>
              </a:rPr>
              <a:t>。</a:t>
            </a:r>
          </a:p>
          <a:p>
            <a:r>
              <a:rPr lang="zh-CN" altLang="en-US" sz="1200" b="0" i="0" kern="1200" smtClean="0">
                <a:solidFill>
                  <a:schemeClr val="tx1"/>
                </a:solidFill>
                <a:effectLst/>
                <a:latin typeface="+mn-lt"/>
                <a:ea typeface="+mn-ea"/>
                <a:cs typeface="+mn-cs"/>
              </a:rPr>
              <a:t>交换机收到地址为</a:t>
            </a:r>
            <a:r>
              <a:rPr lang="en-US" altLang="zh-CN" sz="1200" b="0" i="0" kern="1200" smtClean="0">
                <a:solidFill>
                  <a:schemeClr val="tx1"/>
                </a:solidFill>
                <a:effectLst/>
                <a:latin typeface="+mn-lt"/>
                <a:ea typeface="+mn-ea"/>
                <a:cs typeface="+mn-cs"/>
              </a:rPr>
              <a:t>FFFFFE</a:t>
            </a:r>
            <a:r>
              <a:rPr lang="zh-CN" altLang="en-US" sz="1200" b="0" i="0" kern="1200" smtClean="0">
                <a:solidFill>
                  <a:schemeClr val="tx1"/>
                </a:solidFill>
                <a:effectLst/>
                <a:latin typeface="+mn-lt"/>
                <a:ea typeface="+mn-ea"/>
                <a:cs typeface="+mn-cs"/>
              </a:rPr>
              <a:t>的帧之后，会动态地给这个接口分配一个</a:t>
            </a:r>
            <a:r>
              <a:rPr lang="en-US" altLang="zh-CN" sz="1200" b="0" i="0" kern="1200" smtClean="0">
                <a:solidFill>
                  <a:schemeClr val="tx1"/>
                </a:solidFill>
                <a:effectLst/>
                <a:latin typeface="+mn-lt"/>
                <a:ea typeface="+mn-ea"/>
                <a:cs typeface="+mn-cs"/>
              </a:rPr>
              <a:t>24b</a:t>
            </a:r>
            <a:r>
              <a:rPr lang="zh-CN" altLang="en-US" sz="1200" b="0" i="0" kern="1200" smtClean="0">
                <a:solidFill>
                  <a:schemeClr val="tx1"/>
                </a:solidFill>
                <a:effectLst/>
                <a:latin typeface="+mn-lt"/>
                <a:ea typeface="+mn-ea"/>
                <a:cs typeface="+mn-cs"/>
              </a:rPr>
              <a:t>的</a:t>
            </a:r>
            <a:r>
              <a:rPr lang="en-US" altLang="zh-CN" sz="1200" b="0" i="0" kern="1200" smtClean="0">
                <a:solidFill>
                  <a:schemeClr val="tx1"/>
                </a:solidFill>
                <a:effectLst/>
                <a:latin typeface="+mn-lt"/>
                <a:ea typeface="+mn-ea"/>
                <a:cs typeface="+mn-cs"/>
              </a:rPr>
              <a:t>Fabric ID</a:t>
            </a:r>
            <a:r>
              <a:rPr lang="zh-CN" altLang="en-US" sz="1200" b="0" i="0" kern="1200" smtClean="0">
                <a:solidFill>
                  <a:schemeClr val="tx1"/>
                </a:solidFill>
                <a:effectLst/>
                <a:latin typeface="+mn-lt"/>
                <a:ea typeface="+mn-ea"/>
                <a:cs typeface="+mn-cs"/>
              </a:rPr>
              <a:t>，并记录这个接口对应的</a:t>
            </a:r>
            <a:r>
              <a:rPr lang="en-US" altLang="zh-CN" sz="1200" b="0" i="0" kern="1200" smtClean="0">
                <a:solidFill>
                  <a:schemeClr val="tx1"/>
                </a:solidFill>
                <a:effectLst/>
                <a:latin typeface="+mn-lt"/>
                <a:ea typeface="+mn-ea"/>
                <a:cs typeface="+mn-cs"/>
              </a:rPr>
              <a:t>WWPN</a:t>
            </a:r>
            <a:r>
              <a:rPr lang="zh-CN" altLang="en-US" sz="1200" b="0" i="0" kern="1200" smtClean="0">
                <a:solidFill>
                  <a:schemeClr val="tx1"/>
                </a:solidFill>
                <a:effectLst/>
                <a:latin typeface="+mn-lt"/>
                <a:ea typeface="+mn-ea"/>
                <a:cs typeface="+mn-cs"/>
              </a:rPr>
              <a:t>，做好映射。</a:t>
            </a:r>
          </a:p>
          <a:p>
            <a:r>
              <a:rPr lang="zh-CN" altLang="en-US" sz="1200" b="0" i="0" kern="1200" smtClean="0">
                <a:solidFill>
                  <a:schemeClr val="tx1"/>
                </a:solidFill>
                <a:effectLst/>
                <a:latin typeface="+mn-lt"/>
                <a:ea typeface="+mn-ea"/>
                <a:cs typeface="+mn-cs"/>
              </a:rPr>
              <a:t>此后这个接口发出的帧中不会携带其</a:t>
            </a:r>
            <a:r>
              <a:rPr lang="en-US" altLang="zh-CN" sz="1200" b="0" i="0" kern="1200" smtClean="0">
                <a:solidFill>
                  <a:schemeClr val="tx1"/>
                </a:solidFill>
                <a:effectLst/>
                <a:latin typeface="+mn-lt"/>
                <a:ea typeface="+mn-ea"/>
                <a:cs typeface="+mn-cs"/>
              </a:rPr>
              <a:t>WWPN</a:t>
            </a:r>
            <a:r>
              <a:rPr lang="zh-CN" altLang="en-US" sz="1200" b="0" i="0" kern="1200" smtClean="0">
                <a:solidFill>
                  <a:schemeClr val="tx1"/>
                </a:solidFill>
                <a:effectLst/>
                <a:latin typeface="+mn-lt"/>
                <a:ea typeface="+mn-ea"/>
                <a:cs typeface="+mn-cs"/>
              </a:rPr>
              <a:t>，而是携带其被分配的</a:t>
            </a:r>
            <a:r>
              <a:rPr lang="en-US" altLang="zh-CN" sz="1200" b="0" i="0" kern="1200" smtClean="0">
                <a:solidFill>
                  <a:schemeClr val="tx1"/>
                </a:solidFill>
                <a:effectLst/>
                <a:latin typeface="+mn-lt"/>
                <a:ea typeface="+mn-ea"/>
                <a:cs typeface="+mn-cs"/>
              </a:rPr>
              <a:t>ID</a:t>
            </a:r>
            <a:r>
              <a:rPr lang="zh-CN" altLang="en-US" sz="1200" b="0" i="0" kern="1200" smtClean="0">
                <a:solidFill>
                  <a:schemeClr val="tx1"/>
                </a:solidFill>
                <a:effectLst/>
                <a:latin typeface="+mn-lt"/>
                <a:ea typeface="+mn-ea"/>
                <a:cs typeface="+mn-cs"/>
              </a:rPr>
              <a:t>作为源地址。</a:t>
            </a:r>
          </a:p>
          <a:p>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24</a:t>
            </a:fld>
            <a:endParaRPr lang="zh-CN" altLang="en-US"/>
          </a:p>
        </p:txBody>
      </p:sp>
    </p:spTree>
    <p:extLst>
      <p:ext uri="{BB962C8B-B14F-4D97-AF65-F5344CB8AC3E}">
        <p14:creationId xmlns:p14="http://schemas.microsoft.com/office/powerpoint/2010/main" val="471751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smtClean="0">
                <a:solidFill>
                  <a:schemeClr val="tx1"/>
                </a:solidFill>
                <a:effectLst/>
                <a:latin typeface="+mn-lt"/>
                <a:ea typeface="+mn-ea"/>
                <a:cs typeface="+mn-cs"/>
              </a:rPr>
              <a:t>SAN</a:t>
            </a:r>
            <a:r>
              <a:rPr lang="zh-CN" altLang="en-US" sz="1200" b="0" i="0" kern="1200" smtClean="0">
                <a:solidFill>
                  <a:schemeClr val="tx1"/>
                </a:solidFill>
                <a:effectLst/>
                <a:latin typeface="+mn-lt"/>
                <a:ea typeface="+mn-ea"/>
                <a:cs typeface="+mn-cs"/>
              </a:rPr>
              <a:t>是通过专用高速网将一个或多个网络存储设备和服务器连接起来的专用存储系统。</a:t>
            </a:r>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27</a:t>
            </a:fld>
            <a:endParaRPr lang="zh-CN" altLang="en-US"/>
          </a:p>
        </p:txBody>
      </p:sp>
    </p:spTree>
    <p:extLst>
      <p:ext uri="{BB962C8B-B14F-4D97-AF65-F5344CB8AC3E}">
        <p14:creationId xmlns:p14="http://schemas.microsoft.com/office/powerpoint/2010/main" val="2711513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FC</a:t>
            </a:r>
            <a:r>
              <a:rPr lang="zh-CN" altLang="en-US" smtClean="0"/>
              <a:t>光纤通道拥有自己的协议层，它们是：</a:t>
            </a:r>
          </a:p>
          <a:p>
            <a:r>
              <a:rPr lang="en-US" altLang="zh-CN" smtClean="0"/>
              <a:t>FC-0</a:t>
            </a:r>
            <a:r>
              <a:rPr lang="zh-CN" altLang="en-US" smtClean="0"/>
              <a:t>：连接物理介质的界面、电缆等；定义编码和解码的标准。</a:t>
            </a:r>
          </a:p>
          <a:p>
            <a:r>
              <a:rPr lang="en-US" altLang="zh-CN" smtClean="0"/>
              <a:t>FC-1</a:t>
            </a:r>
            <a:r>
              <a:rPr lang="zh-CN" altLang="en-US" smtClean="0"/>
              <a:t>：传输协议层或数据链接层，编码或解码信号。</a:t>
            </a:r>
          </a:p>
          <a:p>
            <a:r>
              <a:rPr lang="en-US" altLang="zh-CN" smtClean="0"/>
              <a:t>FC-2</a:t>
            </a:r>
            <a:r>
              <a:rPr lang="zh-CN" altLang="en-US" smtClean="0"/>
              <a:t>：网络层，光纤通道的核心</a:t>
            </a:r>
            <a:r>
              <a:rPr lang="en-US" altLang="zh-CN" smtClean="0"/>
              <a:t>, </a:t>
            </a:r>
            <a:r>
              <a:rPr lang="zh-CN" altLang="en-US" smtClean="0"/>
              <a:t>定义了帧、流控制、和服务质量等。</a:t>
            </a:r>
          </a:p>
          <a:p>
            <a:r>
              <a:rPr lang="en-US" altLang="zh-CN" smtClean="0"/>
              <a:t>FC-3</a:t>
            </a:r>
            <a:r>
              <a:rPr lang="zh-CN" altLang="en-US" smtClean="0"/>
              <a:t>：定义了常用服务，如数据加密和压缩。</a:t>
            </a:r>
          </a:p>
          <a:p>
            <a:r>
              <a:rPr lang="en-US" altLang="zh-CN" smtClean="0"/>
              <a:t>FC-4</a:t>
            </a:r>
            <a:r>
              <a:rPr lang="zh-CN" altLang="en-US" smtClean="0"/>
              <a:t>：协议映射层，定义了光纤通道和上层应用之间的接口，上层应用比如：串行</a:t>
            </a:r>
            <a:r>
              <a:rPr lang="en-US" altLang="zh-CN" smtClean="0"/>
              <a:t>SCSI </a:t>
            </a:r>
            <a:r>
              <a:rPr lang="zh-CN" altLang="en-US" smtClean="0"/>
              <a:t>协 议，</a:t>
            </a:r>
            <a:r>
              <a:rPr lang="en-US" altLang="zh-CN" smtClean="0"/>
              <a:t>HBA</a:t>
            </a:r>
            <a:r>
              <a:rPr lang="zh-CN" altLang="en-US" smtClean="0"/>
              <a:t>卡的驱动提供了</a:t>
            </a:r>
            <a:r>
              <a:rPr lang="en-US" altLang="zh-CN" smtClean="0"/>
              <a:t>FC-4 </a:t>
            </a:r>
            <a:r>
              <a:rPr lang="zh-CN" altLang="en-US" smtClean="0"/>
              <a:t>的接口函数。</a:t>
            </a:r>
            <a:r>
              <a:rPr lang="en-US" altLang="zh-CN" smtClean="0"/>
              <a:t>FC-4 </a:t>
            </a:r>
            <a:r>
              <a:rPr lang="zh-CN" altLang="en-US" smtClean="0"/>
              <a:t>支持多协议，如：</a:t>
            </a:r>
            <a:r>
              <a:rPr lang="en-US" altLang="zh-CN" smtClean="0"/>
              <a:t>FCP-SCSI</a:t>
            </a:r>
            <a:r>
              <a:rPr lang="zh-CN" altLang="en-US" smtClean="0"/>
              <a:t>，</a:t>
            </a:r>
            <a:r>
              <a:rPr lang="en-US" altLang="zh-CN" smtClean="0"/>
              <a:t>FC-IP</a:t>
            </a:r>
            <a:r>
              <a:rPr lang="zh-CN" altLang="en-US" smtClean="0"/>
              <a:t>，</a:t>
            </a:r>
            <a:r>
              <a:rPr lang="en-US" altLang="zh-CN" smtClean="0"/>
              <a:t>FC-VI</a:t>
            </a:r>
            <a:r>
              <a:rPr lang="zh-CN" altLang="en-US" smtClean="0"/>
              <a:t>。</a:t>
            </a:r>
          </a:p>
          <a:p>
            <a:r>
              <a:rPr lang="zh-CN" altLang="en-US" smtClean="0"/>
              <a:t>光纤通道的主要部分实际上是</a:t>
            </a:r>
            <a:r>
              <a:rPr lang="en-US" altLang="zh-CN" smtClean="0"/>
              <a:t>FC-2</a:t>
            </a:r>
            <a:r>
              <a:rPr lang="zh-CN" altLang="en-US" smtClean="0"/>
              <a:t>。其中从</a:t>
            </a:r>
            <a:r>
              <a:rPr lang="en-US" altLang="zh-CN" smtClean="0"/>
              <a:t>FC-0</a:t>
            </a:r>
            <a:r>
              <a:rPr lang="zh-CN" altLang="en-US" smtClean="0"/>
              <a:t>到</a:t>
            </a:r>
            <a:r>
              <a:rPr lang="en-US" altLang="zh-CN" smtClean="0"/>
              <a:t>FC-2</a:t>
            </a:r>
            <a:r>
              <a:rPr lang="zh-CN" altLang="en-US" smtClean="0"/>
              <a:t>被称为</a:t>
            </a:r>
            <a:r>
              <a:rPr lang="en-US" altLang="zh-CN" smtClean="0"/>
              <a:t>FC-PH</a:t>
            </a:r>
            <a:r>
              <a:rPr lang="zh-CN" altLang="en-US" smtClean="0"/>
              <a:t>，也就是“物理层”。光纤通道主要通过</a:t>
            </a:r>
            <a:r>
              <a:rPr lang="en-US" altLang="zh-CN" smtClean="0"/>
              <a:t>FC-2</a:t>
            </a:r>
            <a:r>
              <a:rPr lang="zh-CN" altLang="en-US" smtClean="0"/>
              <a:t>来进行传输，因此，光纤通道也常被成为“二层协议”或者“类以太网协议</a:t>
            </a:r>
            <a:r>
              <a:rPr lang="en-US" altLang="zh-CN" smtClean="0"/>
              <a:t>"</a:t>
            </a:r>
            <a:r>
              <a:rPr lang="zh-CN" altLang="en-US" smtClean="0"/>
              <a:t>。</a:t>
            </a:r>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31</a:t>
            </a:fld>
            <a:endParaRPr lang="zh-CN" altLang="en-US"/>
          </a:p>
        </p:txBody>
      </p:sp>
    </p:spTree>
    <p:extLst>
      <p:ext uri="{BB962C8B-B14F-4D97-AF65-F5344CB8AC3E}">
        <p14:creationId xmlns:p14="http://schemas.microsoft.com/office/powerpoint/2010/main" val="3884877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操作系统对存储的</a:t>
            </a:r>
            <a:r>
              <a:rPr lang="en-US" altLang="zh-CN" smtClean="0"/>
              <a:t>LUN(Logical Unit)</a:t>
            </a:r>
            <a:r>
              <a:rPr lang="zh-CN" altLang="en-US" smtClean="0"/>
              <a:t>读</a:t>
            </a:r>
            <a:r>
              <a:rPr lang="en-US" altLang="zh-CN" smtClean="0"/>
              <a:t>/</a:t>
            </a:r>
            <a:r>
              <a:rPr lang="zh-CN" altLang="en-US" smtClean="0"/>
              <a:t>写操作是使用</a:t>
            </a:r>
            <a:r>
              <a:rPr lang="en-US" altLang="zh-CN" smtClean="0"/>
              <a:t>SCSI</a:t>
            </a:r>
            <a:r>
              <a:rPr lang="zh-CN" altLang="en-US" smtClean="0"/>
              <a:t>命令进行数据的控制管理，而</a:t>
            </a:r>
            <a:r>
              <a:rPr lang="en-US" altLang="zh-CN" smtClean="0"/>
              <a:t>SCSI</a:t>
            </a:r>
            <a:r>
              <a:rPr lang="zh-CN" altLang="en-US" smtClean="0"/>
              <a:t>命令块或数据块的传输由</a:t>
            </a:r>
            <a:r>
              <a:rPr lang="en-US" altLang="zh-CN" smtClean="0"/>
              <a:t>Fibre Channel</a:t>
            </a:r>
            <a:r>
              <a:rPr lang="zh-CN" altLang="en-US" smtClean="0"/>
              <a:t>或其它协议来实现。</a:t>
            </a:r>
            <a:endParaRPr lang="en-US" altLang="zh-CN" smtClean="0"/>
          </a:p>
          <a:p>
            <a:r>
              <a:rPr lang="zh-CN" altLang="en-US" smtClean="0"/>
              <a:t>在上图中列出可以用来传输</a:t>
            </a:r>
            <a:r>
              <a:rPr lang="en-US" altLang="zh-CN" smtClean="0"/>
              <a:t>SCSI</a:t>
            </a:r>
            <a:r>
              <a:rPr lang="zh-CN" altLang="en-US" smtClean="0"/>
              <a:t>命令</a:t>
            </a:r>
            <a:r>
              <a:rPr lang="en-US" altLang="zh-CN" smtClean="0"/>
              <a:t>/</a:t>
            </a:r>
            <a:r>
              <a:rPr lang="zh-CN" altLang="en-US" smtClean="0"/>
              <a:t>数据块的协议集。</a:t>
            </a:r>
            <a:endParaRPr lang="en-US" altLang="zh-CN" smtClean="0"/>
          </a:p>
          <a:p>
            <a:endParaRPr lang="en-US" altLang="zh-CN" smtClean="0"/>
          </a:p>
          <a:p>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是专门用于互连服务器与存储设备的协议。它分为五层：</a:t>
            </a:r>
            <a:endParaRPr lang="en-US" altLang="zh-CN" sz="1200" b="0" i="0" kern="1200" smtClean="0">
              <a:solidFill>
                <a:schemeClr val="tx1"/>
              </a:solidFill>
              <a:effectLst/>
              <a:latin typeface="+mn-lt"/>
              <a:ea typeface="+mn-ea"/>
              <a:cs typeface="+mn-cs"/>
            </a:endParaRPr>
          </a:p>
          <a:p>
            <a:r>
              <a:rPr lang="en-US" altLang="zh-CN" sz="1200" b="0" i="0" kern="1200" smtClean="0">
                <a:solidFill>
                  <a:schemeClr val="tx1"/>
                </a:solidFill>
                <a:effectLst/>
                <a:latin typeface="+mn-lt"/>
                <a:ea typeface="+mn-ea"/>
                <a:cs typeface="+mn-cs"/>
              </a:rPr>
              <a:t>FC-0——</a:t>
            </a:r>
            <a:r>
              <a:rPr lang="zh-CN" altLang="en-US" sz="1200" b="0" i="0" kern="1200" smtClean="0">
                <a:solidFill>
                  <a:schemeClr val="tx1"/>
                </a:solidFill>
                <a:effectLst/>
                <a:latin typeface="+mn-lt"/>
                <a:ea typeface="+mn-ea"/>
                <a:cs typeface="+mn-cs"/>
              </a:rPr>
              <a:t>物理层</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用来定义存储介质及连接头等；</a:t>
            </a:r>
            <a:endParaRPr lang="en-US" altLang="zh-CN" sz="1200" b="0" i="0" kern="1200" smtClean="0">
              <a:solidFill>
                <a:schemeClr val="tx1"/>
              </a:solidFill>
              <a:effectLst/>
              <a:latin typeface="+mn-lt"/>
              <a:ea typeface="+mn-ea"/>
              <a:cs typeface="+mn-cs"/>
            </a:endParaRPr>
          </a:p>
          <a:p>
            <a:r>
              <a:rPr lang="en-US" altLang="zh-CN" sz="1200" b="0" i="0" kern="1200" smtClean="0">
                <a:solidFill>
                  <a:schemeClr val="tx1"/>
                </a:solidFill>
                <a:effectLst/>
                <a:latin typeface="+mn-lt"/>
                <a:ea typeface="+mn-ea"/>
                <a:cs typeface="+mn-cs"/>
              </a:rPr>
              <a:t>FC-1——</a:t>
            </a:r>
            <a:r>
              <a:rPr lang="zh-CN" altLang="en-US" sz="1200" b="0" i="0" kern="1200" smtClean="0">
                <a:solidFill>
                  <a:schemeClr val="tx1"/>
                </a:solidFill>
                <a:effectLst/>
                <a:latin typeface="+mn-lt"/>
                <a:ea typeface="+mn-ea"/>
                <a:cs typeface="+mn-cs"/>
              </a:rPr>
              <a:t>编码</a:t>
            </a:r>
            <a:r>
              <a:rPr lang="en-US" altLang="zh-CN" sz="1200" b="0" i="0" kern="1200" smtClean="0">
                <a:solidFill>
                  <a:schemeClr val="tx1"/>
                </a:solidFill>
                <a:effectLst/>
                <a:latin typeface="+mn-lt"/>
                <a:ea typeface="+mn-ea"/>
                <a:cs typeface="+mn-cs"/>
              </a:rPr>
              <a:t>(encode)</a:t>
            </a:r>
            <a:r>
              <a:rPr lang="zh-CN" altLang="en-US" sz="1200" b="0" i="0" kern="1200" smtClean="0">
                <a:solidFill>
                  <a:schemeClr val="tx1"/>
                </a:solidFill>
                <a:effectLst/>
                <a:latin typeface="+mn-lt"/>
                <a:ea typeface="+mn-ea"/>
                <a:cs typeface="+mn-cs"/>
              </a:rPr>
              <a:t>与解码</a:t>
            </a:r>
            <a:r>
              <a:rPr lang="en-US" altLang="zh-CN" sz="1200" b="0" i="0" kern="1200" smtClean="0">
                <a:solidFill>
                  <a:schemeClr val="tx1"/>
                </a:solidFill>
                <a:effectLst/>
                <a:latin typeface="+mn-lt"/>
                <a:ea typeface="+mn-ea"/>
                <a:cs typeface="+mn-cs"/>
              </a:rPr>
              <a:t>(decode)</a:t>
            </a:r>
            <a:r>
              <a:rPr lang="zh-CN" altLang="en-US" sz="1200" b="0" i="0" kern="1200" smtClean="0">
                <a:solidFill>
                  <a:schemeClr val="tx1"/>
                </a:solidFill>
                <a:effectLst/>
                <a:latin typeface="+mn-lt"/>
                <a:ea typeface="+mn-ea"/>
                <a:cs typeface="+mn-cs"/>
              </a:rPr>
              <a:t>及链路控制，</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使用</a:t>
            </a:r>
            <a:r>
              <a:rPr lang="en-US" altLang="zh-CN" sz="1200" b="0" i="0" kern="1200" smtClean="0">
                <a:solidFill>
                  <a:schemeClr val="tx1"/>
                </a:solidFill>
                <a:effectLst/>
                <a:latin typeface="+mn-lt"/>
                <a:ea typeface="+mn-ea"/>
                <a:cs typeface="+mn-cs"/>
              </a:rPr>
              <a:t>8b/10b</a:t>
            </a:r>
            <a:r>
              <a:rPr lang="zh-CN" altLang="en-US" sz="1200" b="0" i="0" kern="1200" smtClean="0">
                <a:solidFill>
                  <a:schemeClr val="tx1"/>
                </a:solidFill>
                <a:effectLst/>
                <a:latin typeface="+mn-lt"/>
                <a:ea typeface="+mn-ea"/>
                <a:cs typeface="+mn-cs"/>
              </a:rPr>
              <a:t>编码与解码方案；</a:t>
            </a:r>
            <a:endParaRPr lang="en-US" altLang="zh-CN" sz="1200" b="0" i="0" kern="1200" smtClean="0">
              <a:solidFill>
                <a:schemeClr val="tx1"/>
              </a:solidFill>
              <a:effectLst/>
              <a:latin typeface="+mn-lt"/>
              <a:ea typeface="+mn-ea"/>
              <a:cs typeface="+mn-cs"/>
            </a:endParaRPr>
          </a:p>
          <a:p>
            <a:r>
              <a:rPr lang="en-US" altLang="zh-CN" sz="1200" b="0" i="0" kern="1200" smtClean="0">
                <a:solidFill>
                  <a:schemeClr val="tx1"/>
                </a:solidFill>
                <a:effectLst/>
                <a:latin typeface="+mn-lt"/>
                <a:ea typeface="+mn-ea"/>
                <a:cs typeface="+mn-cs"/>
              </a:rPr>
              <a:t>FC-2——</a:t>
            </a:r>
            <a:r>
              <a:rPr lang="zh-CN" altLang="en-US" sz="1200" b="0" i="0" kern="1200" smtClean="0">
                <a:solidFill>
                  <a:schemeClr val="tx1"/>
                </a:solidFill>
                <a:effectLst/>
                <a:latin typeface="+mn-lt"/>
                <a:ea typeface="+mn-ea"/>
                <a:cs typeface="+mn-cs"/>
              </a:rPr>
              <a:t>帧与信号</a:t>
            </a:r>
            <a:r>
              <a:rPr lang="en-US" altLang="zh-CN" sz="1200" b="0" i="0" kern="1200" smtClean="0">
                <a:solidFill>
                  <a:schemeClr val="tx1"/>
                </a:solidFill>
                <a:effectLst/>
                <a:latin typeface="+mn-lt"/>
                <a:ea typeface="+mn-ea"/>
                <a:cs typeface="+mn-cs"/>
              </a:rPr>
              <a:t>(Frame and signal)</a:t>
            </a:r>
            <a:r>
              <a:rPr lang="zh-CN" altLang="en-US" sz="1200" b="0" i="0" kern="1200" smtClean="0">
                <a:solidFill>
                  <a:schemeClr val="tx1"/>
                </a:solidFill>
                <a:effectLst/>
                <a:latin typeface="+mn-lt"/>
                <a:ea typeface="+mn-ea"/>
                <a:cs typeface="+mn-cs"/>
              </a:rPr>
              <a:t>，把上层的数据包封装成</a:t>
            </a:r>
            <a:r>
              <a:rPr lang="en-US" altLang="zh-CN" sz="1200" b="0" i="0" kern="1200" smtClean="0">
                <a:solidFill>
                  <a:schemeClr val="tx1"/>
                </a:solidFill>
                <a:effectLst/>
                <a:latin typeface="+mn-lt"/>
                <a:ea typeface="+mn-ea"/>
                <a:cs typeface="+mn-cs"/>
              </a:rPr>
              <a:t>FC frame</a:t>
            </a:r>
            <a:r>
              <a:rPr lang="zh-CN" altLang="en-US" sz="1200" b="0" i="0" kern="1200" smtClean="0">
                <a:solidFill>
                  <a:schemeClr val="tx1"/>
                </a:solidFill>
                <a:effectLst/>
                <a:latin typeface="+mn-lt"/>
                <a:ea typeface="+mn-ea"/>
                <a:cs typeface="+mn-cs"/>
              </a:rPr>
              <a:t>，定义了</a:t>
            </a:r>
            <a:r>
              <a:rPr lang="en-US" altLang="zh-CN" sz="1200" b="0" i="0" kern="1200" smtClean="0">
                <a:solidFill>
                  <a:schemeClr val="tx1"/>
                </a:solidFill>
                <a:effectLst/>
                <a:latin typeface="+mn-lt"/>
                <a:ea typeface="+mn-ea"/>
                <a:cs typeface="+mn-cs"/>
              </a:rPr>
              <a:t>frame</a:t>
            </a:r>
            <a:r>
              <a:rPr lang="zh-CN" altLang="en-US" sz="1200" b="0" i="0" kern="1200" smtClean="0">
                <a:solidFill>
                  <a:schemeClr val="tx1"/>
                </a:solidFill>
                <a:effectLst/>
                <a:latin typeface="+mn-lt"/>
                <a:ea typeface="+mn-ea"/>
                <a:cs typeface="+mn-cs"/>
              </a:rPr>
              <a:t>的结构，一个</a:t>
            </a:r>
            <a:r>
              <a:rPr lang="en-US" altLang="zh-CN" sz="1200" b="0" i="0" kern="1200" smtClean="0">
                <a:solidFill>
                  <a:schemeClr val="tx1"/>
                </a:solidFill>
                <a:effectLst/>
                <a:latin typeface="+mn-lt"/>
                <a:ea typeface="+mn-ea"/>
                <a:cs typeface="+mn-cs"/>
              </a:rPr>
              <a:t>FC frame payload</a:t>
            </a:r>
            <a:r>
              <a:rPr lang="zh-CN" altLang="en-US" sz="1200" b="0" i="0" kern="1200" smtClean="0">
                <a:solidFill>
                  <a:schemeClr val="tx1"/>
                </a:solidFill>
                <a:effectLst/>
                <a:latin typeface="+mn-lt"/>
                <a:ea typeface="+mn-ea"/>
                <a:cs typeface="+mn-cs"/>
              </a:rPr>
              <a:t>最大为</a:t>
            </a:r>
            <a:r>
              <a:rPr lang="en-US" altLang="zh-CN" sz="1200" b="0" i="0" kern="1200" smtClean="0">
                <a:solidFill>
                  <a:schemeClr val="tx1"/>
                </a:solidFill>
                <a:effectLst/>
                <a:latin typeface="+mn-lt"/>
                <a:ea typeface="+mn-ea"/>
                <a:cs typeface="+mn-cs"/>
              </a:rPr>
              <a:t>2112bytes</a:t>
            </a:r>
            <a:r>
              <a:rPr lang="zh-CN" altLang="en-US" sz="1200" b="0" i="0" kern="1200" smtClean="0">
                <a:solidFill>
                  <a:schemeClr val="tx1"/>
                </a:solidFill>
                <a:effectLst/>
                <a:latin typeface="+mn-lt"/>
                <a:ea typeface="+mn-ea"/>
                <a:cs typeface="+mn-cs"/>
              </a:rPr>
              <a:t>，该层还有流量控制功能；</a:t>
            </a:r>
            <a:endParaRPr lang="en-US" altLang="zh-CN" sz="1200" b="0" i="0" kern="1200" smtClean="0">
              <a:solidFill>
                <a:schemeClr val="tx1"/>
              </a:solidFill>
              <a:effectLst/>
              <a:latin typeface="+mn-lt"/>
              <a:ea typeface="+mn-ea"/>
              <a:cs typeface="+mn-cs"/>
            </a:endParaRPr>
          </a:p>
          <a:p>
            <a:r>
              <a:rPr lang="en-US" altLang="zh-CN" sz="1200" b="0" i="0" kern="1200" smtClean="0">
                <a:solidFill>
                  <a:schemeClr val="tx1"/>
                </a:solidFill>
                <a:effectLst/>
                <a:latin typeface="+mn-lt"/>
                <a:ea typeface="+mn-ea"/>
                <a:cs typeface="+mn-cs"/>
              </a:rPr>
              <a:t>FC-3——</a:t>
            </a:r>
            <a:r>
              <a:rPr lang="zh-CN" altLang="en-US" sz="1200" b="0" i="0" kern="1200" smtClean="0">
                <a:solidFill>
                  <a:schemeClr val="tx1"/>
                </a:solidFill>
                <a:effectLst/>
                <a:latin typeface="+mn-lt"/>
                <a:ea typeface="+mn-ea"/>
                <a:cs typeface="+mn-cs"/>
              </a:rPr>
              <a:t>通过服务层</a:t>
            </a:r>
            <a:r>
              <a:rPr lang="en-US" altLang="zh-CN" sz="1200" b="0" i="0" kern="1200" smtClean="0">
                <a:solidFill>
                  <a:schemeClr val="tx1"/>
                </a:solidFill>
                <a:effectLst/>
                <a:latin typeface="+mn-lt"/>
                <a:ea typeface="+mn-ea"/>
                <a:cs typeface="+mn-cs"/>
              </a:rPr>
              <a:t>(common service layer)</a:t>
            </a:r>
            <a:r>
              <a:rPr lang="zh-CN" altLang="en-US"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r>
              <a:rPr lang="en-US" altLang="zh-CN" sz="1200" b="0" i="0" kern="1200" smtClean="0">
                <a:solidFill>
                  <a:schemeClr val="tx1"/>
                </a:solidFill>
                <a:effectLst/>
                <a:latin typeface="+mn-lt"/>
                <a:ea typeface="+mn-ea"/>
                <a:cs typeface="+mn-cs"/>
              </a:rPr>
              <a:t>FC-4——</a:t>
            </a:r>
            <a:r>
              <a:rPr lang="zh-CN" altLang="en-US" sz="1200" b="0" i="0" kern="1200" smtClean="0">
                <a:solidFill>
                  <a:schemeClr val="tx1"/>
                </a:solidFill>
                <a:effectLst/>
                <a:latin typeface="+mn-lt"/>
                <a:ea typeface="+mn-ea"/>
                <a:cs typeface="+mn-cs"/>
              </a:rPr>
              <a:t>上层应用映射</a:t>
            </a:r>
            <a:r>
              <a:rPr lang="en-US" altLang="zh-CN" sz="1200" b="0" i="0" kern="1200" smtClean="0">
                <a:solidFill>
                  <a:schemeClr val="tx1"/>
                </a:solidFill>
                <a:effectLst/>
                <a:latin typeface="+mn-lt"/>
                <a:ea typeface="+mn-ea"/>
                <a:cs typeface="+mn-cs"/>
              </a:rPr>
              <a:t>(Upper Layer Protocol Mapping)</a:t>
            </a:r>
            <a:r>
              <a:rPr lang="zh-CN" altLang="en-US" sz="1200" b="0" i="0" kern="1200" smtClean="0">
                <a:solidFill>
                  <a:schemeClr val="tx1"/>
                </a:solidFill>
                <a:effectLst/>
                <a:latin typeface="+mn-lt"/>
                <a:ea typeface="+mn-ea"/>
                <a:cs typeface="+mn-cs"/>
              </a:rPr>
              <a:t>，主是要用来解决如何把</a:t>
            </a:r>
            <a:r>
              <a:rPr lang="en-US" altLang="zh-CN" sz="1200" b="0" i="0" kern="1200" smtClean="0">
                <a:solidFill>
                  <a:schemeClr val="tx1"/>
                </a:solidFill>
                <a:effectLst/>
                <a:latin typeface="+mn-lt"/>
                <a:ea typeface="+mn-ea"/>
                <a:cs typeface="+mn-cs"/>
              </a:rPr>
              <a:t>SCSI</a:t>
            </a:r>
            <a:r>
              <a:rPr lang="zh-CN" altLang="en-US" sz="1200" b="0" i="0" kern="1200" smtClean="0">
                <a:solidFill>
                  <a:schemeClr val="tx1"/>
                </a:solidFill>
                <a:effectLst/>
                <a:latin typeface="+mn-lt"/>
                <a:ea typeface="+mn-ea"/>
                <a:cs typeface="+mn-cs"/>
              </a:rPr>
              <a:t>命令</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数据块封装到</a:t>
            </a:r>
            <a:r>
              <a:rPr lang="en-US" altLang="zh-CN" sz="1200" b="0" i="0" kern="1200" smtClean="0">
                <a:solidFill>
                  <a:schemeClr val="tx1"/>
                </a:solidFill>
                <a:effectLst/>
                <a:latin typeface="+mn-lt"/>
                <a:ea typeface="+mn-ea"/>
                <a:cs typeface="+mn-cs"/>
              </a:rPr>
              <a:t>FCP</a:t>
            </a:r>
            <a:r>
              <a:rPr lang="zh-CN" altLang="en-US" sz="1200" b="0" i="0" kern="1200" smtClean="0">
                <a:solidFill>
                  <a:schemeClr val="tx1"/>
                </a:solidFill>
                <a:effectLst/>
                <a:latin typeface="+mn-lt"/>
                <a:ea typeface="+mn-ea"/>
                <a:cs typeface="+mn-cs"/>
              </a:rPr>
              <a:t>。</a:t>
            </a:r>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33</a:t>
            </a:fld>
            <a:endParaRPr lang="zh-CN" altLang="en-US"/>
          </a:p>
        </p:txBody>
      </p:sp>
    </p:spTree>
    <p:extLst>
      <p:ext uri="{BB962C8B-B14F-4D97-AF65-F5344CB8AC3E}">
        <p14:creationId xmlns:p14="http://schemas.microsoft.com/office/powerpoint/2010/main" val="2197976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34</a:t>
            </a:fld>
            <a:endParaRPr lang="zh-CN" altLang="en-US"/>
          </a:p>
        </p:txBody>
      </p:sp>
    </p:spTree>
    <p:extLst>
      <p:ext uri="{BB962C8B-B14F-4D97-AF65-F5344CB8AC3E}">
        <p14:creationId xmlns:p14="http://schemas.microsoft.com/office/powerpoint/2010/main" val="536768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smtClean="0">
                <a:solidFill>
                  <a:schemeClr val="tx1"/>
                </a:solidFill>
                <a:effectLst/>
                <a:latin typeface="+mn-lt"/>
                <a:ea typeface="+mn-ea"/>
                <a:cs typeface="+mn-cs"/>
              </a:rPr>
              <a:t>iSCSI</a:t>
            </a:r>
            <a:r>
              <a:rPr lang="zh-CN" altLang="en-US" sz="1200" b="0" i="0" kern="1200" smtClean="0">
                <a:solidFill>
                  <a:schemeClr val="tx1"/>
                </a:solidFill>
                <a:effectLst/>
                <a:latin typeface="+mn-lt"/>
                <a:ea typeface="+mn-ea"/>
                <a:cs typeface="+mn-cs"/>
              </a:rPr>
              <a:t>节点将</a:t>
            </a:r>
            <a:r>
              <a:rPr lang="en-US" altLang="zh-CN" sz="1200" b="0" i="0" kern="1200" smtClean="0">
                <a:solidFill>
                  <a:schemeClr val="tx1"/>
                </a:solidFill>
                <a:effectLst/>
                <a:latin typeface="+mn-lt"/>
                <a:ea typeface="+mn-ea"/>
                <a:cs typeface="+mn-cs"/>
              </a:rPr>
              <a:t>SCSI</a:t>
            </a:r>
            <a:r>
              <a:rPr lang="zh-CN" altLang="en-US" sz="1200" b="0" i="0" kern="1200" smtClean="0">
                <a:solidFill>
                  <a:schemeClr val="tx1"/>
                </a:solidFill>
                <a:effectLst/>
                <a:latin typeface="+mn-lt"/>
                <a:ea typeface="+mn-ea"/>
                <a:cs typeface="+mn-cs"/>
              </a:rPr>
              <a:t>指令和数据封装成</a:t>
            </a:r>
            <a:r>
              <a:rPr lang="en-US" altLang="zh-CN" sz="1200" b="0" i="0" kern="1200" smtClean="0">
                <a:solidFill>
                  <a:schemeClr val="tx1"/>
                </a:solidFill>
                <a:effectLst/>
                <a:latin typeface="+mn-lt"/>
                <a:ea typeface="+mn-ea"/>
                <a:cs typeface="+mn-cs"/>
              </a:rPr>
              <a:t>iSCSI</a:t>
            </a:r>
            <a:r>
              <a:rPr lang="zh-CN" altLang="en-US" sz="1200" b="0" i="0" kern="1200" smtClean="0">
                <a:solidFill>
                  <a:schemeClr val="tx1"/>
                </a:solidFill>
                <a:effectLst/>
                <a:latin typeface="+mn-lt"/>
                <a:ea typeface="+mn-ea"/>
                <a:cs typeface="+mn-cs"/>
              </a:rPr>
              <a:t>包，然后该数据封装被传送给</a:t>
            </a:r>
            <a:r>
              <a:rPr lang="en-US" altLang="zh-CN" sz="1200" b="0" i="0" kern="1200" smtClean="0">
                <a:solidFill>
                  <a:schemeClr val="tx1"/>
                </a:solidFill>
                <a:effectLst/>
                <a:latin typeface="+mn-lt"/>
                <a:ea typeface="+mn-ea"/>
                <a:cs typeface="+mn-cs"/>
              </a:rPr>
              <a:t>TCP/IP</a:t>
            </a:r>
            <a:r>
              <a:rPr lang="zh-CN" altLang="en-US" sz="1200" b="0" i="0" kern="1200" smtClean="0">
                <a:solidFill>
                  <a:schemeClr val="tx1"/>
                </a:solidFill>
                <a:effectLst/>
                <a:latin typeface="+mn-lt"/>
                <a:ea typeface="+mn-ea"/>
                <a:cs typeface="+mn-cs"/>
              </a:rPr>
              <a:t>层，再由</a:t>
            </a:r>
            <a:r>
              <a:rPr lang="en-US" altLang="zh-CN" sz="1200" b="0" i="0" kern="1200" smtClean="0">
                <a:solidFill>
                  <a:schemeClr val="tx1"/>
                </a:solidFill>
                <a:effectLst/>
                <a:latin typeface="+mn-lt"/>
                <a:ea typeface="+mn-ea"/>
                <a:cs typeface="+mn-cs"/>
              </a:rPr>
              <a:t>TCP/IP</a:t>
            </a:r>
            <a:r>
              <a:rPr lang="zh-CN" altLang="en-US" sz="1200" b="0" i="0" kern="1200" smtClean="0">
                <a:solidFill>
                  <a:schemeClr val="tx1"/>
                </a:solidFill>
                <a:effectLst/>
                <a:latin typeface="+mn-lt"/>
                <a:ea typeface="+mn-ea"/>
                <a:cs typeface="+mn-cs"/>
              </a:rPr>
              <a:t>协议将</a:t>
            </a:r>
            <a:r>
              <a:rPr lang="en-US" altLang="zh-CN" sz="1200" b="0" i="0" kern="1200" smtClean="0">
                <a:solidFill>
                  <a:schemeClr val="tx1"/>
                </a:solidFill>
                <a:effectLst/>
                <a:latin typeface="+mn-lt"/>
                <a:ea typeface="+mn-ea"/>
                <a:cs typeface="+mn-cs"/>
              </a:rPr>
              <a:t>iSCSI</a:t>
            </a:r>
            <a:r>
              <a:rPr lang="zh-CN" altLang="en-US" sz="1200" b="0" i="0" kern="1200" smtClean="0">
                <a:solidFill>
                  <a:schemeClr val="tx1"/>
                </a:solidFill>
                <a:effectLst/>
                <a:latin typeface="+mn-lt"/>
                <a:ea typeface="+mn-ea"/>
                <a:cs typeface="+mn-cs"/>
              </a:rPr>
              <a:t>包封装成</a:t>
            </a:r>
            <a:r>
              <a:rPr lang="en-US" altLang="zh-CN" sz="1200" b="0" i="0" kern="1200" smtClean="0">
                <a:solidFill>
                  <a:schemeClr val="tx1"/>
                </a:solidFill>
                <a:effectLst/>
                <a:latin typeface="+mn-lt"/>
                <a:ea typeface="+mn-ea"/>
                <a:cs typeface="+mn-cs"/>
              </a:rPr>
              <a:t>IP</a:t>
            </a:r>
            <a:r>
              <a:rPr lang="zh-CN" altLang="en-US" sz="1200" b="0" i="0" kern="1200" smtClean="0">
                <a:solidFill>
                  <a:schemeClr val="tx1"/>
                </a:solidFill>
                <a:effectLst/>
                <a:latin typeface="+mn-lt"/>
                <a:ea typeface="+mn-ea"/>
                <a:cs typeface="+mn-cs"/>
              </a:rPr>
              <a:t>协议数据以适合在网络中传输。</a:t>
            </a:r>
          </a:p>
          <a:p>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39</a:t>
            </a:fld>
            <a:endParaRPr lang="zh-CN" altLang="en-US"/>
          </a:p>
        </p:txBody>
      </p:sp>
    </p:spTree>
    <p:extLst>
      <p:ext uri="{BB962C8B-B14F-4D97-AF65-F5344CB8AC3E}">
        <p14:creationId xmlns:p14="http://schemas.microsoft.com/office/powerpoint/2010/main" val="241474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当仅需要单个主机服务器</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或单个集群</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访问多个磁盘阵列时</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可以使用基于主机的存 储虚拟化技术。该技术又称为逻辑卷管理</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通常由主机操作系统下的逻辑卷管理软件实现。逻辑卷管理软件把多个不同的磁盘阵列映射成一个虚拟的逻辑块空间。</a:t>
            </a:r>
            <a:r>
              <a:rPr lang="zh-CN" altLang="en-US" smtClean="0"/>
              <a:t/>
            </a:r>
            <a:br>
              <a:rPr lang="zh-CN" altLang="en-US" smtClean="0"/>
            </a:br>
            <a:r>
              <a:rPr lang="zh-CN" altLang="en-US" sz="1200" b="0" i="0" kern="1200" smtClean="0">
                <a:solidFill>
                  <a:schemeClr val="tx1"/>
                </a:solidFill>
                <a:effectLst/>
                <a:latin typeface="+mn-lt"/>
                <a:ea typeface="+mn-ea"/>
                <a:cs typeface="+mn-cs"/>
              </a:rPr>
              <a:t>当存储需求增加时</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逻辑管理软件能把部分逻辑空间映射到新增的磁盘阵列</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因此可以在不中断运行的情况下增加或减少物理存储设备。</a:t>
            </a:r>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主机</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可以使用磁盘阵列</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和</a:t>
            </a:r>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上的存储空间</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主机</a:t>
            </a:r>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可以使用磁盘阵列</a:t>
            </a:r>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上的存储空间</a:t>
            </a:r>
            <a:r>
              <a:rPr lang="en-US" altLang="zh-CN" sz="1200" b="0" i="0" kern="1200" smtClean="0">
                <a:solidFill>
                  <a:schemeClr val="tx1"/>
                </a:solidFill>
                <a:effectLst/>
                <a:latin typeface="+mn-lt"/>
                <a:ea typeface="+mn-ea"/>
                <a:cs typeface="+mn-cs"/>
              </a:rPr>
              <a:t>, </a:t>
            </a:r>
            <a:r>
              <a:rPr lang="zh-CN" altLang="en-US" sz="1200" b="0" i="0" kern="1200" smtClean="0">
                <a:solidFill>
                  <a:schemeClr val="tx1"/>
                </a:solidFill>
                <a:effectLst/>
                <a:latin typeface="+mn-lt"/>
                <a:ea typeface="+mn-ea"/>
                <a:cs typeface="+mn-cs"/>
              </a:rPr>
              <a:t>主机</a:t>
            </a:r>
            <a:r>
              <a:rPr lang="en-US" altLang="zh-CN" sz="1200" b="0" i="0" kern="1200" smtClean="0">
                <a:solidFill>
                  <a:schemeClr val="tx1"/>
                </a:solidFill>
                <a:effectLst/>
                <a:latin typeface="+mn-lt"/>
                <a:ea typeface="+mn-ea"/>
                <a:cs typeface="+mn-cs"/>
              </a:rPr>
              <a:t>3</a:t>
            </a:r>
            <a:r>
              <a:rPr lang="zh-CN" altLang="en-US" sz="1200" b="0" i="0" kern="1200" smtClean="0">
                <a:solidFill>
                  <a:schemeClr val="tx1"/>
                </a:solidFill>
                <a:effectLst/>
                <a:latin typeface="+mn-lt"/>
                <a:ea typeface="+mn-ea"/>
                <a:cs typeface="+mn-cs"/>
              </a:rPr>
              <a:t>和</a:t>
            </a:r>
            <a:r>
              <a:rPr lang="en-US" altLang="zh-CN" sz="1200" b="0" i="0" kern="1200" smtClean="0">
                <a:solidFill>
                  <a:schemeClr val="tx1"/>
                </a:solidFill>
                <a:effectLst/>
                <a:latin typeface="+mn-lt"/>
                <a:ea typeface="+mn-ea"/>
                <a:cs typeface="+mn-cs"/>
              </a:rPr>
              <a:t>4</a:t>
            </a:r>
            <a:r>
              <a:rPr lang="zh-CN" altLang="en-US" sz="1200" b="0" i="0" kern="1200" smtClean="0">
                <a:solidFill>
                  <a:schemeClr val="tx1"/>
                </a:solidFill>
                <a:effectLst/>
                <a:latin typeface="+mn-lt"/>
                <a:ea typeface="+mn-ea"/>
                <a:cs typeface="+mn-cs"/>
              </a:rPr>
              <a:t>均可使用磁盘阵列</a:t>
            </a:r>
            <a:r>
              <a:rPr lang="en-US" altLang="zh-CN" sz="1200" b="0" i="0" kern="1200" smtClean="0">
                <a:solidFill>
                  <a:schemeClr val="tx1"/>
                </a:solidFill>
                <a:effectLst/>
                <a:latin typeface="+mn-lt"/>
                <a:ea typeface="+mn-ea"/>
                <a:cs typeface="+mn-cs"/>
              </a:rPr>
              <a:t>3</a:t>
            </a:r>
            <a:r>
              <a:rPr lang="zh-CN" altLang="en-US" sz="1200" b="0" i="0" kern="1200" smtClean="0">
                <a:solidFill>
                  <a:schemeClr val="tx1"/>
                </a:solidFill>
                <a:effectLst/>
                <a:latin typeface="+mn-lt"/>
                <a:ea typeface="+mn-ea"/>
                <a:cs typeface="+mn-cs"/>
              </a:rPr>
              <a:t>和</a:t>
            </a:r>
            <a:r>
              <a:rPr lang="en-US" altLang="zh-CN" sz="1200" b="0" i="0" kern="1200" smtClean="0">
                <a:solidFill>
                  <a:schemeClr val="tx1"/>
                </a:solidFill>
                <a:effectLst/>
                <a:latin typeface="+mn-lt"/>
                <a:ea typeface="+mn-ea"/>
                <a:cs typeface="+mn-cs"/>
              </a:rPr>
              <a:t>4</a:t>
            </a:r>
            <a:r>
              <a:rPr lang="zh-CN" altLang="en-US" sz="1200" b="0" i="0" kern="1200" smtClean="0">
                <a:solidFill>
                  <a:schemeClr val="tx1"/>
                </a:solidFill>
                <a:effectLst/>
                <a:latin typeface="+mn-lt"/>
                <a:ea typeface="+mn-ea"/>
                <a:cs typeface="+mn-cs"/>
              </a:rPr>
              <a:t>上的存储空间。</a:t>
            </a:r>
            <a:r>
              <a:rPr lang="zh-CN" altLang="en-US" smtClean="0"/>
              <a:t/>
            </a:r>
            <a:br>
              <a:rPr lang="zh-CN" altLang="en-US" smtClean="0"/>
            </a:br>
            <a:r>
              <a:rPr lang="zh-CN" altLang="en-US" smtClean="0"/>
              <a:t/>
            </a:r>
            <a:br>
              <a:rPr lang="zh-CN" altLang="en-US" smtClean="0"/>
            </a:br>
            <a:r>
              <a:rPr lang="zh-CN" altLang="en-US" sz="1200" b="0" i="0" kern="1200" smtClean="0">
                <a:solidFill>
                  <a:schemeClr val="tx1"/>
                </a:solidFill>
                <a:effectLst/>
                <a:latin typeface="+mn-lt"/>
                <a:ea typeface="+mn-ea"/>
                <a:cs typeface="+mn-cs"/>
              </a:rPr>
              <a:t>该技术使主机经过虚拟化的存储空间可以跨越多个异构的磁盘阵列</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因此常用于在不同 磁盘阵列之间做数据镜像保护。</a:t>
            </a:r>
            <a:r>
              <a:rPr lang="zh-CN" altLang="en-US" smtClean="0"/>
              <a:t/>
            </a:r>
            <a:br>
              <a:rPr lang="zh-CN" altLang="en-US" smtClean="0"/>
            </a:br>
            <a:r>
              <a:rPr lang="zh-CN" altLang="en-US" smtClean="0"/>
              <a:t/>
            </a:r>
            <a:br>
              <a:rPr lang="zh-CN" altLang="en-US" smtClean="0"/>
            </a:br>
            <a:r>
              <a:rPr lang="zh-CN" altLang="en-US" sz="1200" b="0" i="0" kern="1200" smtClean="0">
                <a:solidFill>
                  <a:schemeClr val="tx1"/>
                </a:solidFill>
                <a:effectLst/>
                <a:latin typeface="+mn-lt"/>
                <a:ea typeface="+mn-ea"/>
                <a:cs typeface="+mn-cs"/>
              </a:rPr>
              <a:t>该技术的优点</a:t>
            </a:r>
            <a:r>
              <a:rPr lang="en-US" altLang="zh-CN" sz="1200" b="0" i="0" kern="1200" smtClean="0">
                <a:solidFill>
                  <a:schemeClr val="tx1"/>
                </a:solidFill>
                <a:effectLst/>
                <a:latin typeface="+mn-lt"/>
                <a:ea typeface="+mn-ea"/>
                <a:cs typeface="+mn-cs"/>
              </a:rPr>
              <a:t>:</a:t>
            </a:r>
            <a:r>
              <a:rPr lang="zh-CN" altLang="en-US" smtClean="0"/>
              <a:t/>
            </a:r>
            <a:br>
              <a:rPr lang="zh-CN" altLang="en-US" smtClean="0"/>
            </a:br>
            <a:r>
              <a:rPr lang="en-US" altLang="zh-CN" smtClean="0"/>
              <a:t>-</a:t>
            </a:r>
            <a:r>
              <a:rPr lang="en-US" altLang="zh-CN" sz="1200" b="0" i="0" kern="1200" smtClean="0">
                <a:solidFill>
                  <a:schemeClr val="tx1"/>
                </a:solidFill>
                <a:effectLst/>
                <a:latin typeface="+mn-lt"/>
                <a:ea typeface="+mn-ea"/>
                <a:cs typeface="+mn-cs"/>
              </a:rPr>
              <a:t> </a:t>
            </a:r>
            <a:r>
              <a:rPr lang="zh-CN" altLang="en-US" sz="1200" b="0" i="0" kern="1200" smtClean="0">
                <a:solidFill>
                  <a:schemeClr val="tx1"/>
                </a:solidFill>
                <a:effectLst/>
                <a:latin typeface="+mn-lt"/>
                <a:ea typeface="+mn-ea"/>
                <a:cs typeface="+mn-cs"/>
              </a:rPr>
              <a:t>支持异构的存储系统。</a:t>
            </a:r>
            <a:r>
              <a:rPr lang="zh-CN" altLang="en-US" smtClean="0"/>
              <a:t/>
            </a:r>
            <a:br>
              <a:rPr lang="zh-CN" altLang="en-US" smtClean="0"/>
            </a:br>
            <a:r>
              <a:rPr lang="en-US" altLang="zh-CN" sz="1200" b="0" i="0" kern="1200" smtClean="0">
                <a:solidFill>
                  <a:schemeClr val="tx1"/>
                </a:solidFill>
                <a:effectLst/>
                <a:latin typeface="+mn-lt"/>
                <a:ea typeface="+mn-ea"/>
                <a:cs typeface="+mn-cs"/>
              </a:rPr>
              <a:t>- </a:t>
            </a:r>
            <a:r>
              <a:rPr lang="zh-CN" altLang="en-US" sz="1200" b="0" i="0" kern="1200" smtClean="0">
                <a:solidFill>
                  <a:schemeClr val="tx1"/>
                </a:solidFill>
                <a:effectLst/>
                <a:latin typeface="+mn-lt"/>
                <a:ea typeface="+mn-ea"/>
                <a:cs typeface="+mn-cs"/>
              </a:rPr>
              <a:t>容易实现</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不需要额外的特殊硬件。</a:t>
            </a:r>
            <a:r>
              <a:rPr lang="zh-CN" altLang="en-US" smtClean="0"/>
              <a:t/>
            </a:r>
            <a:br>
              <a:rPr lang="zh-CN" altLang="en-US" smtClean="0"/>
            </a:br>
            <a:r>
              <a:rPr lang="en-US" altLang="zh-CN" sz="1200" b="0" i="0" kern="1200" smtClean="0">
                <a:solidFill>
                  <a:schemeClr val="tx1"/>
                </a:solidFill>
                <a:effectLst/>
                <a:latin typeface="+mn-lt"/>
                <a:ea typeface="+mn-ea"/>
                <a:cs typeface="+mn-cs"/>
              </a:rPr>
              <a:t>- </a:t>
            </a:r>
            <a:r>
              <a:rPr lang="zh-CN" altLang="en-US" sz="1200" b="0" i="0" kern="1200" smtClean="0">
                <a:solidFill>
                  <a:schemeClr val="tx1"/>
                </a:solidFill>
                <a:effectLst/>
                <a:latin typeface="+mn-lt"/>
                <a:ea typeface="+mn-ea"/>
                <a:cs typeface="+mn-cs"/>
              </a:rPr>
              <a:t>开销低</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不需要硬件支持</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不修改现有系统架构。</a:t>
            </a:r>
            <a:r>
              <a:rPr lang="zh-CN" altLang="en-US" smtClean="0"/>
              <a:t/>
            </a:r>
            <a:br>
              <a:rPr lang="zh-CN" altLang="en-US" smtClean="0"/>
            </a:br>
            <a:r>
              <a:rPr lang="zh-CN" altLang="en-US" smtClean="0"/>
              <a:t/>
            </a:r>
            <a:br>
              <a:rPr lang="zh-CN" altLang="en-US" smtClean="0"/>
            </a:br>
            <a:r>
              <a:rPr lang="zh-CN" altLang="en-US" sz="1200" b="0" i="0" kern="1200" smtClean="0">
                <a:solidFill>
                  <a:schemeClr val="tx1"/>
                </a:solidFill>
                <a:effectLst/>
                <a:latin typeface="+mn-lt"/>
                <a:ea typeface="+mn-ea"/>
                <a:cs typeface="+mn-cs"/>
              </a:rPr>
              <a:t>该技术的缺点</a:t>
            </a:r>
            <a:r>
              <a:rPr lang="en-US" altLang="zh-CN" sz="1200" b="0" i="0" kern="1200" smtClean="0">
                <a:solidFill>
                  <a:schemeClr val="tx1"/>
                </a:solidFill>
                <a:effectLst/>
                <a:latin typeface="+mn-lt"/>
                <a:ea typeface="+mn-ea"/>
                <a:cs typeface="+mn-cs"/>
              </a:rPr>
              <a:t>:</a:t>
            </a:r>
            <a:r>
              <a:rPr lang="zh-CN" altLang="en-US" smtClean="0"/>
              <a:t/>
            </a:r>
            <a:br>
              <a:rPr lang="zh-CN" altLang="en-US" smtClean="0"/>
            </a:br>
            <a:r>
              <a:rPr lang="en-US" altLang="zh-CN" sz="1200" b="0" i="0" kern="1200" smtClean="0">
                <a:solidFill>
                  <a:schemeClr val="tx1"/>
                </a:solidFill>
                <a:effectLst/>
                <a:latin typeface="+mn-lt"/>
                <a:ea typeface="+mn-ea"/>
                <a:cs typeface="+mn-cs"/>
              </a:rPr>
              <a:t>- </a:t>
            </a:r>
            <a:r>
              <a:rPr lang="zh-CN" altLang="en-US" sz="1200" b="0" i="0" kern="1200" smtClean="0">
                <a:solidFill>
                  <a:schemeClr val="tx1"/>
                </a:solidFill>
                <a:effectLst/>
                <a:latin typeface="+mn-lt"/>
                <a:ea typeface="+mn-ea"/>
                <a:cs typeface="+mn-cs"/>
              </a:rPr>
              <a:t>占用主机资源</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降低应用性能。</a:t>
            </a:r>
            <a:r>
              <a:rPr lang="zh-CN" altLang="en-US" smtClean="0"/>
              <a:t/>
            </a:r>
            <a:br>
              <a:rPr lang="zh-CN" altLang="en-US" smtClean="0"/>
            </a:br>
            <a:r>
              <a:rPr lang="en-US" altLang="zh-CN" sz="1200" b="0" i="0" kern="1200" smtClean="0">
                <a:solidFill>
                  <a:schemeClr val="tx1"/>
                </a:solidFill>
                <a:effectLst/>
                <a:latin typeface="+mn-lt"/>
                <a:ea typeface="+mn-ea"/>
                <a:cs typeface="+mn-cs"/>
              </a:rPr>
              <a:t>- </a:t>
            </a:r>
            <a:r>
              <a:rPr lang="zh-CN" altLang="en-US" sz="1200" b="0" i="0" kern="1200" smtClean="0">
                <a:solidFill>
                  <a:schemeClr val="tx1"/>
                </a:solidFill>
                <a:effectLst/>
                <a:latin typeface="+mn-lt"/>
                <a:ea typeface="+mn-ea"/>
                <a:cs typeface="+mn-cs"/>
              </a:rPr>
              <a:t>存在操作系统和应用的兼容性问题。</a:t>
            </a:r>
            <a:r>
              <a:rPr lang="zh-CN" altLang="en-US" smtClean="0"/>
              <a:t/>
            </a:r>
            <a:br>
              <a:rPr lang="zh-CN" altLang="en-US" smtClean="0"/>
            </a:br>
            <a:r>
              <a:rPr lang="en-US" altLang="zh-CN" sz="1200" b="0" i="0" kern="1200" smtClean="0">
                <a:solidFill>
                  <a:schemeClr val="tx1"/>
                </a:solidFill>
                <a:effectLst/>
                <a:latin typeface="+mn-lt"/>
                <a:ea typeface="+mn-ea"/>
                <a:cs typeface="+mn-cs"/>
              </a:rPr>
              <a:t>- </a:t>
            </a:r>
            <a:r>
              <a:rPr lang="zh-CN" altLang="en-US" sz="1200" b="0" i="0" kern="1200" smtClean="0">
                <a:solidFill>
                  <a:schemeClr val="tx1"/>
                </a:solidFill>
                <a:effectLst/>
                <a:latin typeface="+mn-lt"/>
                <a:ea typeface="+mn-ea"/>
                <a:cs typeface="+mn-cs"/>
              </a:rPr>
              <a:t>导致主机升级、维护、扩展复杂</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容易造成系统不稳定。 </a:t>
            </a:r>
            <a:r>
              <a:rPr lang="zh-CN" altLang="en-US" smtClean="0"/>
              <a:t/>
            </a:r>
            <a:br>
              <a:rPr lang="zh-CN" altLang="en-US" smtClean="0"/>
            </a:br>
            <a:r>
              <a:rPr lang="en-US" altLang="zh-CN" sz="1200" b="0" i="0" kern="1200" smtClean="0">
                <a:solidFill>
                  <a:schemeClr val="tx1"/>
                </a:solidFill>
                <a:effectLst/>
                <a:latin typeface="+mn-lt"/>
                <a:ea typeface="+mn-ea"/>
                <a:cs typeface="+mn-cs"/>
              </a:rPr>
              <a:t>- </a:t>
            </a:r>
            <a:r>
              <a:rPr lang="zh-CN" altLang="en-US" sz="1200" b="0" i="0" kern="1200" smtClean="0">
                <a:solidFill>
                  <a:schemeClr val="tx1"/>
                </a:solidFill>
                <a:effectLst/>
                <a:latin typeface="+mn-lt"/>
                <a:ea typeface="+mn-ea"/>
                <a:cs typeface="+mn-cs"/>
              </a:rPr>
              <a:t>需要复杂的数据迁移过程</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影响业务连续性。</a:t>
            </a:r>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49</a:t>
            </a:fld>
            <a:endParaRPr lang="zh-CN" altLang="en-US"/>
          </a:p>
        </p:txBody>
      </p:sp>
    </p:spTree>
    <p:extLst>
      <p:ext uri="{BB962C8B-B14F-4D97-AF65-F5344CB8AC3E}">
        <p14:creationId xmlns:p14="http://schemas.microsoft.com/office/powerpoint/2010/main" val="2799694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当有多个主机服务器需要访问同一个磁盘阵列时</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可以使用基于存储设备的存储虚拟化 技术。该技术通过在存储控制器上添加虚拟化功能实现</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可以将一个阵列上的存储容量 划分为多个存储空间</a:t>
            </a:r>
            <a:r>
              <a:rPr lang="en-US" altLang="zh-CN" sz="1200" b="0" i="0" kern="1200" smtClean="0">
                <a:solidFill>
                  <a:schemeClr val="tx1"/>
                </a:solidFill>
                <a:effectLst/>
                <a:latin typeface="+mn-lt"/>
                <a:ea typeface="+mn-ea"/>
                <a:cs typeface="+mn-cs"/>
              </a:rPr>
              <a:t>(LUN),</a:t>
            </a:r>
            <a:r>
              <a:rPr lang="zh-CN" altLang="en-US" sz="1200" b="0" i="0" kern="1200" smtClean="0">
                <a:solidFill>
                  <a:schemeClr val="tx1"/>
                </a:solidFill>
                <a:effectLst/>
                <a:latin typeface="+mn-lt"/>
                <a:ea typeface="+mn-ea"/>
                <a:cs typeface="+mn-cs"/>
              </a:rPr>
              <a:t>供不同的主机系统访问。</a:t>
            </a:r>
            <a:endParaRPr lang="en-US" altLang="zh-CN" smtClean="0"/>
          </a:p>
          <a:p>
            <a:r>
              <a:rPr lang="zh-CN" altLang="en-US" smtClean="0"/>
              <a:t>磁盘阵列</a:t>
            </a:r>
            <a:r>
              <a:rPr lang="en-US" altLang="zh-CN" smtClean="0"/>
              <a:t>1</a:t>
            </a:r>
            <a:r>
              <a:rPr lang="zh-CN" altLang="en-US" smtClean="0"/>
              <a:t>的存储空间可以提供给主机</a:t>
            </a:r>
            <a:r>
              <a:rPr lang="en-US" altLang="zh-CN" smtClean="0"/>
              <a:t>1</a:t>
            </a:r>
            <a:r>
              <a:rPr lang="zh-CN" altLang="en-US" smtClean="0"/>
              <a:t>和</a:t>
            </a:r>
            <a:r>
              <a:rPr lang="en-US" altLang="zh-CN" smtClean="0"/>
              <a:t>2</a:t>
            </a:r>
            <a:r>
              <a:rPr lang="zh-CN" altLang="en-US" smtClean="0"/>
              <a:t>使用</a:t>
            </a:r>
            <a:r>
              <a:rPr lang="en-US" altLang="zh-CN" smtClean="0"/>
              <a:t>,</a:t>
            </a:r>
            <a:r>
              <a:rPr lang="zh-CN" altLang="en-US" smtClean="0"/>
              <a:t>磁盘阵列</a:t>
            </a:r>
            <a:r>
              <a:rPr lang="en-US" altLang="zh-CN" smtClean="0"/>
              <a:t>2</a:t>
            </a:r>
            <a:r>
              <a:rPr lang="zh-CN" altLang="en-US" smtClean="0"/>
              <a:t>的存储空间可以提供给主机 </a:t>
            </a:r>
            <a:r>
              <a:rPr lang="en-US" altLang="zh-CN" smtClean="0"/>
              <a:t>2~4</a:t>
            </a:r>
            <a:r>
              <a:rPr lang="zh-CN" altLang="en-US" smtClean="0"/>
              <a:t>使用。该技术常用于在同一存储设备内部</a:t>
            </a:r>
            <a:r>
              <a:rPr lang="en-US" altLang="zh-CN" smtClean="0"/>
              <a:t>,</a:t>
            </a:r>
            <a:r>
              <a:rPr lang="zh-CN" altLang="en-US" smtClean="0"/>
              <a:t>进行数据保护和数据迁移。该技术常见于中高端存储设备。</a:t>
            </a:r>
          </a:p>
          <a:p>
            <a:endParaRPr lang="zh-CN" altLang="en-US" smtClean="0"/>
          </a:p>
          <a:p>
            <a:r>
              <a:rPr lang="zh-CN" altLang="en-US" smtClean="0"/>
              <a:t>该技术的优点</a:t>
            </a:r>
            <a:r>
              <a:rPr lang="en-US" altLang="zh-CN" smtClean="0"/>
              <a:t>:</a:t>
            </a:r>
          </a:p>
          <a:p>
            <a:r>
              <a:rPr lang="en-US" altLang="zh-CN" smtClean="0"/>
              <a:t>- </a:t>
            </a:r>
            <a:r>
              <a:rPr lang="zh-CN" altLang="en-US" smtClean="0"/>
              <a:t>与主机无关</a:t>
            </a:r>
            <a:r>
              <a:rPr lang="en-US" altLang="zh-CN" smtClean="0"/>
              <a:t>,</a:t>
            </a:r>
            <a:r>
              <a:rPr lang="zh-CN" altLang="en-US" smtClean="0"/>
              <a:t>不占用主机资源。 </a:t>
            </a:r>
          </a:p>
          <a:p>
            <a:r>
              <a:rPr lang="en-US" altLang="zh-CN" smtClean="0"/>
              <a:t>- </a:t>
            </a:r>
            <a:r>
              <a:rPr lang="zh-CN" altLang="en-US" smtClean="0"/>
              <a:t>数据管理功能丰富。</a:t>
            </a:r>
          </a:p>
          <a:p>
            <a:endParaRPr lang="zh-CN" altLang="en-US" smtClean="0"/>
          </a:p>
          <a:p>
            <a:r>
              <a:rPr lang="zh-CN" altLang="en-US" smtClean="0"/>
              <a:t>该技术的缺点</a:t>
            </a:r>
            <a:r>
              <a:rPr lang="en-US" altLang="zh-CN" smtClean="0"/>
              <a:t>:</a:t>
            </a:r>
          </a:p>
          <a:p>
            <a:r>
              <a:rPr lang="en-US" altLang="zh-CN" smtClean="0"/>
              <a:t>- </a:t>
            </a:r>
            <a:r>
              <a:rPr lang="zh-CN" altLang="en-US" smtClean="0"/>
              <a:t>一般只能实现对 设备内磁盘的虚拟化。</a:t>
            </a:r>
          </a:p>
          <a:p>
            <a:r>
              <a:rPr lang="en-US" altLang="zh-CN" smtClean="0"/>
              <a:t>- </a:t>
            </a:r>
            <a:r>
              <a:rPr lang="zh-CN" altLang="en-US" smtClean="0"/>
              <a:t>不同厂商间的数据管理功能不能互操作。</a:t>
            </a:r>
          </a:p>
          <a:p>
            <a:r>
              <a:rPr lang="en-US" altLang="zh-CN" smtClean="0"/>
              <a:t>- </a:t>
            </a:r>
            <a:r>
              <a:rPr lang="zh-CN" altLang="en-US" smtClean="0"/>
              <a:t>多套存储设备需要配置多套数据管理软件</a:t>
            </a:r>
            <a:r>
              <a:rPr lang="en-US" altLang="zh-CN" smtClean="0"/>
              <a:t>,</a:t>
            </a:r>
            <a:r>
              <a:rPr lang="zh-CN" altLang="en-US" smtClean="0"/>
              <a:t>成本较高。</a:t>
            </a:r>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50</a:t>
            </a:fld>
            <a:endParaRPr lang="zh-CN" altLang="en-US"/>
          </a:p>
        </p:txBody>
      </p:sp>
    </p:spTree>
    <p:extLst>
      <p:ext uri="{BB962C8B-B14F-4D97-AF65-F5344CB8AC3E}">
        <p14:creationId xmlns:p14="http://schemas.microsoft.com/office/powerpoint/2010/main" val="176824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当多个主机服务器需要访问多个异构存储设备时</a:t>
            </a:r>
            <a:r>
              <a:rPr lang="en-US" altLang="zh-CN" smtClean="0"/>
              <a:t>,</a:t>
            </a:r>
            <a:r>
              <a:rPr lang="zh-CN" altLang="en-US" smtClean="0"/>
              <a:t>可以使用基于网络的存储虚拟化技术。该技术通过在</a:t>
            </a:r>
            <a:r>
              <a:rPr lang="en-US" altLang="zh-CN" smtClean="0"/>
              <a:t>SAN(Storage Area Network)</a:t>
            </a:r>
            <a:r>
              <a:rPr lang="zh-CN" altLang="en-US" smtClean="0"/>
              <a:t>中添加虚拟化引擎实现。</a:t>
            </a:r>
            <a:endParaRPr lang="en-US" altLang="zh-CN" smtClean="0"/>
          </a:p>
          <a:p>
            <a:r>
              <a:rPr lang="zh-CN" altLang="en-US" smtClean="0"/>
              <a:t>该技术根据实现位置的不同</a:t>
            </a:r>
            <a:r>
              <a:rPr lang="en-US" altLang="zh-CN" smtClean="0"/>
              <a:t>,</a:t>
            </a:r>
            <a:r>
              <a:rPr lang="zh-CN" altLang="en-US" smtClean="0"/>
              <a:t>又可以分为</a:t>
            </a:r>
            <a:r>
              <a:rPr lang="en-US" altLang="zh-CN" smtClean="0"/>
              <a:t>:</a:t>
            </a:r>
          </a:p>
          <a:p>
            <a:r>
              <a:rPr lang="en-US" altLang="zh-CN" smtClean="0"/>
              <a:t>- </a:t>
            </a:r>
            <a:r>
              <a:rPr lang="zh-CN" altLang="en-US" smtClean="0"/>
              <a:t>基于交换机的虚拟化：将虚拟化层直接嵌入到交换机中</a:t>
            </a:r>
            <a:r>
              <a:rPr lang="en-US" altLang="zh-CN" smtClean="0"/>
              <a:t>,</a:t>
            </a:r>
            <a:r>
              <a:rPr lang="zh-CN" altLang="en-US" smtClean="0"/>
              <a:t>通过改造或添加交换机的中间件</a:t>
            </a:r>
            <a:r>
              <a:rPr lang="en-US" altLang="zh-CN" smtClean="0"/>
              <a:t>,</a:t>
            </a:r>
            <a:r>
              <a:rPr lang="zh-CN" altLang="en-US" smtClean="0"/>
              <a:t>使其同时具备 交换功能和虚拟化功能。</a:t>
            </a:r>
          </a:p>
          <a:p>
            <a:r>
              <a:rPr lang="en-US" altLang="zh-CN" smtClean="0"/>
              <a:t>- </a:t>
            </a:r>
            <a:r>
              <a:rPr lang="zh-CN" altLang="en-US" smtClean="0"/>
              <a:t>基于路由器的虚拟化：将虚拟化层直接嵌入路由器中</a:t>
            </a:r>
            <a:r>
              <a:rPr lang="en-US" altLang="zh-CN" smtClean="0"/>
              <a:t>,</a:t>
            </a:r>
            <a:r>
              <a:rPr lang="zh-CN" altLang="en-US" smtClean="0"/>
              <a:t>通过改造路由器的中间件</a:t>
            </a:r>
            <a:r>
              <a:rPr lang="en-US" altLang="zh-CN" smtClean="0"/>
              <a:t>,</a:t>
            </a:r>
            <a:r>
              <a:rPr lang="zh-CN" altLang="en-US" smtClean="0"/>
              <a:t>使其同时具备虚拟化功 能、交换功能、不同协议的转换功能。</a:t>
            </a:r>
          </a:p>
          <a:p>
            <a:r>
              <a:rPr lang="en-US" altLang="zh-CN" smtClean="0"/>
              <a:t>- </a:t>
            </a:r>
            <a:r>
              <a:rPr lang="zh-CN" altLang="en-US" smtClean="0"/>
              <a:t>基于元数据服务器的虚拟化：在存储网络中接入一台专用服务器</a:t>
            </a:r>
            <a:r>
              <a:rPr lang="en-US" altLang="zh-CN" smtClean="0"/>
              <a:t>(</a:t>
            </a:r>
            <a:r>
              <a:rPr lang="zh-CN" altLang="en-US" smtClean="0"/>
              <a:t>元数据服务器</a:t>
            </a:r>
            <a:r>
              <a:rPr lang="en-US" altLang="zh-CN" smtClean="0"/>
              <a:t>)</a:t>
            </a:r>
            <a:r>
              <a:rPr lang="zh-CN" altLang="en-US" smtClean="0"/>
              <a:t>实现虚拟化功能。应用服务器上驻留一个小的虚拟化代理软件模块</a:t>
            </a:r>
            <a:r>
              <a:rPr lang="en-US" altLang="zh-CN" smtClean="0"/>
              <a:t>,</a:t>
            </a:r>
            <a:r>
              <a:rPr lang="zh-CN" altLang="en-US" smtClean="0"/>
              <a:t>该模块用于维护 地的数据视图和</a:t>
            </a:r>
            <a:r>
              <a:rPr lang="en-US" altLang="zh-CN" smtClean="0"/>
              <a:t>I/O</a:t>
            </a:r>
            <a:r>
              <a:rPr lang="zh-CN" altLang="en-US" smtClean="0"/>
              <a:t>重定向。元数据服务器负责管理存储网络环境中的虚拟化数据管理工作。元数据服务器维护整个存储网络的虚拟化视图。当应用服务器所需数据不在 地视图中时</a:t>
            </a:r>
            <a:r>
              <a:rPr lang="en-US" altLang="zh-CN" smtClean="0"/>
              <a:t>,</a:t>
            </a:r>
            <a:r>
              <a:rPr lang="zh-CN" altLang="en-US" smtClean="0"/>
              <a:t>它将 通过代理软件模块向元数据服务器发出请求</a:t>
            </a:r>
            <a:r>
              <a:rPr lang="en-US" altLang="zh-CN" smtClean="0"/>
              <a:t>,</a:t>
            </a:r>
            <a:r>
              <a:rPr lang="zh-CN" altLang="en-US" smtClean="0"/>
              <a:t>元数据服务器把相关的数据视图和元数据返回给应用服务器。应用服务器再根据这些元数据去取得相应的数据。</a:t>
            </a:r>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51</a:t>
            </a:fld>
            <a:endParaRPr lang="zh-CN" altLang="en-US"/>
          </a:p>
        </p:txBody>
      </p:sp>
    </p:spTree>
    <p:extLst>
      <p:ext uri="{BB962C8B-B14F-4D97-AF65-F5344CB8AC3E}">
        <p14:creationId xmlns:p14="http://schemas.microsoft.com/office/powerpoint/2010/main" val="3268948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SCSI</a:t>
            </a:r>
            <a:r>
              <a:rPr lang="zh-CN" altLang="en-US" smtClean="0"/>
              <a:t>总线是</a:t>
            </a:r>
            <a:r>
              <a:rPr lang="en-US" altLang="zh-CN" smtClean="0"/>
              <a:t>SCSI</a:t>
            </a:r>
            <a:r>
              <a:rPr lang="zh-CN" altLang="en-US" smtClean="0"/>
              <a:t>设备之间传输数据的通路，所以</a:t>
            </a:r>
            <a:r>
              <a:rPr lang="en-US" altLang="zh-CN" smtClean="0"/>
              <a:t>SCSI</a:t>
            </a:r>
            <a:r>
              <a:rPr lang="zh-CN" altLang="en-US" smtClean="0"/>
              <a:t>总线又被称为</a:t>
            </a:r>
            <a:r>
              <a:rPr lang="en-US" altLang="zh-CN" smtClean="0"/>
              <a:t>SCSI</a:t>
            </a:r>
            <a:r>
              <a:rPr lang="zh-CN" altLang="en-US" smtClean="0"/>
              <a:t>通道。</a:t>
            </a:r>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8</a:t>
            </a:fld>
            <a:endParaRPr lang="zh-CN" altLang="en-US"/>
          </a:p>
        </p:txBody>
      </p:sp>
    </p:spTree>
    <p:extLst>
      <p:ext uri="{BB962C8B-B14F-4D97-AF65-F5344CB8AC3E}">
        <p14:creationId xmlns:p14="http://schemas.microsoft.com/office/powerpoint/2010/main" val="39202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普通台式机主板一般不集成</a:t>
            </a:r>
            <a:r>
              <a:rPr lang="en-US" altLang="zh-CN" sz="1200" b="0" i="0" kern="1200" smtClean="0">
                <a:solidFill>
                  <a:schemeClr val="tx1"/>
                </a:solidFill>
                <a:effectLst/>
                <a:latin typeface="+mn-lt"/>
                <a:ea typeface="+mn-ea"/>
                <a:cs typeface="+mn-cs"/>
              </a:rPr>
              <a:t>SCSI</a:t>
            </a:r>
            <a:r>
              <a:rPr lang="zh-CN" altLang="en-US" sz="1200" b="0" i="0" kern="1200" smtClean="0">
                <a:solidFill>
                  <a:schemeClr val="tx1"/>
                </a:solidFill>
                <a:effectLst/>
                <a:latin typeface="+mn-lt"/>
                <a:ea typeface="+mn-ea"/>
                <a:cs typeface="+mn-cs"/>
              </a:rPr>
              <a:t>控制器，如果想接入</a:t>
            </a:r>
            <a:r>
              <a:rPr lang="en-US" altLang="zh-CN" sz="1200" b="0" i="0" kern="1200" smtClean="0">
                <a:solidFill>
                  <a:schemeClr val="tx1"/>
                </a:solidFill>
                <a:effectLst/>
                <a:latin typeface="+mn-lt"/>
                <a:ea typeface="+mn-ea"/>
                <a:cs typeface="+mn-cs"/>
              </a:rPr>
              <a:t>SCSI</a:t>
            </a:r>
            <a:r>
              <a:rPr lang="zh-CN" altLang="en-US" sz="1200" b="0" i="0" kern="1200" smtClean="0">
                <a:solidFill>
                  <a:schemeClr val="tx1"/>
                </a:solidFill>
                <a:effectLst/>
                <a:latin typeface="+mn-lt"/>
                <a:ea typeface="+mn-ea"/>
                <a:cs typeface="+mn-cs"/>
              </a:rPr>
              <a:t>磁盘，则必须增加</a:t>
            </a:r>
            <a:r>
              <a:rPr lang="en-US" altLang="zh-CN" sz="1200" b="0" i="0" kern="1200" smtClean="0">
                <a:solidFill>
                  <a:schemeClr val="tx1"/>
                </a:solidFill>
                <a:effectLst/>
                <a:latin typeface="+mn-lt"/>
                <a:ea typeface="+mn-ea"/>
                <a:cs typeface="+mn-cs"/>
              </a:rPr>
              <a:t>SCSI</a:t>
            </a:r>
            <a:r>
              <a:rPr lang="zh-CN" altLang="en-US" sz="1200" b="0" i="0" kern="1200" smtClean="0">
                <a:solidFill>
                  <a:schemeClr val="tx1"/>
                </a:solidFill>
                <a:effectLst/>
                <a:latin typeface="+mn-lt"/>
                <a:ea typeface="+mn-ea"/>
                <a:cs typeface="+mn-cs"/>
              </a:rPr>
              <a:t>卡。</a:t>
            </a:r>
            <a:r>
              <a:rPr lang="en-US" altLang="zh-CN" sz="1200" b="0" i="0" kern="1200" smtClean="0">
                <a:solidFill>
                  <a:schemeClr val="tx1"/>
                </a:solidFill>
                <a:effectLst/>
                <a:latin typeface="+mn-lt"/>
                <a:ea typeface="+mn-ea"/>
                <a:cs typeface="+mn-cs"/>
              </a:rPr>
              <a:t>SCSI</a:t>
            </a:r>
            <a:r>
              <a:rPr lang="zh-CN" altLang="en-US" sz="1200" b="0" i="0" kern="1200" smtClean="0">
                <a:solidFill>
                  <a:schemeClr val="tx1"/>
                </a:solidFill>
                <a:effectLst/>
                <a:latin typeface="+mn-lt"/>
                <a:ea typeface="+mn-ea"/>
                <a:cs typeface="+mn-cs"/>
              </a:rPr>
              <a:t>卡一端接入主机的</a:t>
            </a:r>
            <a:r>
              <a:rPr lang="en-US" altLang="zh-CN" sz="1200" b="0" i="0" kern="1200" smtClean="0">
                <a:solidFill>
                  <a:schemeClr val="tx1"/>
                </a:solidFill>
                <a:effectLst/>
                <a:latin typeface="+mn-lt"/>
                <a:ea typeface="+mn-ea"/>
                <a:cs typeface="+mn-cs"/>
              </a:rPr>
              <a:t>PCI</a:t>
            </a:r>
            <a:r>
              <a:rPr lang="zh-CN" altLang="en-US" sz="1200" b="0" i="0" kern="1200" smtClean="0">
                <a:solidFill>
                  <a:schemeClr val="tx1"/>
                </a:solidFill>
                <a:effectLst/>
                <a:latin typeface="+mn-lt"/>
                <a:ea typeface="+mn-ea"/>
                <a:cs typeface="+mn-cs"/>
              </a:rPr>
              <a:t>总线，另一端用一个</a:t>
            </a:r>
            <a:r>
              <a:rPr lang="en-US" altLang="zh-CN" sz="1200" b="0" i="0" kern="1200" smtClean="0">
                <a:solidFill>
                  <a:schemeClr val="tx1"/>
                </a:solidFill>
                <a:effectLst/>
                <a:latin typeface="+mn-lt"/>
                <a:ea typeface="+mn-ea"/>
                <a:cs typeface="+mn-cs"/>
              </a:rPr>
              <a:t>SCSI</a:t>
            </a:r>
            <a:r>
              <a:rPr lang="zh-CN" altLang="en-US" sz="1200" b="0" i="0" kern="1200" smtClean="0">
                <a:solidFill>
                  <a:schemeClr val="tx1"/>
                </a:solidFill>
                <a:effectLst/>
                <a:latin typeface="+mn-lt"/>
                <a:ea typeface="+mn-ea"/>
                <a:cs typeface="+mn-cs"/>
              </a:rPr>
              <a:t>控制器接入</a:t>
            </a:r>
            <a:r>
              <a:rPr lang="en-US" altLang="zh-CN" sz="1200" b="0" i="0" kern="1200" smtClean="0">
                <a:solidFill>
                  <a:schemeClr val="tx1"/>
                </a:solidFill>
                <a:effectLst/>
                <a:latin typeface="+mn-lt"/>
                <a:ea typeface="+mn-ea"/>
                <a:cs typeface="+mn-cs"/>
              </a:rPr>
              <a:t>SCSI</a:t>
            </a:r>
            <a:r>
              <a:rPr lang="zh-CN" altLang="en-US" sz="1200" b="0" i="0" kern="1200" smtClean="0">
                <a:solidFill>
                  <a:schemeClr val="tx1"/>
                </a:solidFill>
                <a:effectLst/>
                <a:latin typeface="+mn-lt"/>
                <a:ea typeface="+mn-ea"/>
                <a:cs typeface="+mn-cs"/>
              </a:rPr>
              <a:t>总线。卡上有自己的</a:t>
            </a:r>
            <a:r>
              <a:rPr lang="en-US" altLang="zh-CN" sz="1200" b="0" i="0" kern="1200" smtClean="0">
                <a:solidFill>
                  <a:schemeClr val="tx1"/>
                </a:solidFill>
                <a:effectLst/>
                <a:latin typeface="+mn-lt"/>
                <a:ea typeface="+mn-ea"/>
                <a:cs typeface="+mn-cs"/>
              </a:rPr>
              <a:t>CPU</a:t>
            </a:r>
            <a:r>
              <a:rPr lang="zh-CN" altLang="en-US" sz="1200" b="0" i="0" kern="1200" smtClean="0">
                <a:solidFill>
                  <a:schemeClr val="tx1"/>
                </a:solidFill>
                <a:effectLst/>
                <a:latin typeface="+mn-lt"/>
                <a:ea typeface="+mn-ea"/>
                <a:cs typeface="+mn-cs"/>
              </a:rPr>
              <a:t>（频率很低，一般为</a:t>
            </a:r>
            <a:r>
              <a:rPr lang="en-US" altLang="zh-CN" sz="1200" b="0" i="0" kern="1200" smtClean="0">
                <a:solidFill>
                  <a:schemeClr val="tx1"/>
                </a:solidFill>
                <a:effectLst/>
                <a:latin typeface="+mn-lt"/>
                <a:ea typeface="+mn-ea"/>
                <a:cs typeface="+mn-cs"/>
              </a:rPr>
              <a:t>RISC</a:t>
            </a:r>
            <a:r>
              <a:rPr lang="zh-CN" altLang="en-US" sz="1200" b="0" i="0" kern="1200" smtClean="0">
                <a:solidFill>
                  <a:schemeClr val="tx1"/>
                </a:solidFill>
                <a:effectLst/>
                <a:latin typeface="+mn-lt"/>
                <a:ea typeface="+mn-ea"/>
                <a:cs typeface="+mn-cs"/>
              </a:rPr>
              <a:t>架构），通过执行</a:t>
            </a:r>
            <a:r>
              <a:rPr lang="en-US" altLang="zh-CN" sz="1200" b="0" i="0" kern="1200" smtClean="0">
                <a:solidFill>
                  <a:schemeClr val="tx1"/>
                </a:solidFill>
                <a:effectLst/>
                <a:latin typeface="+mn-lt"/>
                <a:ea typeface="+mn-ea"/>
                <a:cs typeface="+mn-cs"/>
              </a:rPr>
              <a:t>ROM</a:t>
            </a:r>
            <a:r>
              <a:rPr lang="zh-CN" altLang="en-US" sz="1200" b="0" i="0" kern="1200" smtClean="0">
                <a:solidFill>
                  <a:schemeClr val="tx1"/>
                </a:solidFill>
                <a:effectLst/>
                <a:latin typeface="+mn-lt"/>
                <a:ea typeface="+mn-ea"/>
                <a:cs typeface="+mn-cs"/>
              </a:rPr>
              <a:t>中的代码来控制整个</a:t>
            </a:r>
            <a:r>
              <a:rPr lang="en-US" altLang="zh-CN" sz="1200" b="0" i="0" kern="1200" smtClean="0">
                <a:solidFill>
                  <a:schemeClr val="tx1"/>
                </a:solidFill>
                <a:effectLst/>
                <a:latin typeface="+mn-lt"/>
                <a:ea typeface="+mn-ea"/>
                <a:cs typeface="+mn-cs"/>
              </a:rPr>
              <a:t>SCSI</a:t>
            </a:r>
            <a:r>
              <a:rPr lang="zh-CN" altLang="en-US" sz="1200" b="0" i="0" kern="1200" smtClean="0">
                <a:solidFill>
                  <a:schemeClr val="tx1"/>
                </a:solidFill>
                <a:effectLst/>
                <a:latin typeface="+mn-lt"/>
                <a:ea typeface="+mn-ea"/>
                <a:cs typeface="+mn-cs"/>
              </a:rPr>
              <a:t>卡的工作。经过这样的架构，</a:t>
            </a:r>
            <a:r>
              <a:rPr lang="en-US" altLang="zh-CN" sz="1200" b="0" i="0" kern="1200" smtClean="0">
                <a:solidFill>
                  <a:schemeClr val="tx1"/>
                </a:solidFill>
                <a:effectLst/>
                <a:latin typeface="+mn-lt"/>
                <a:ea typeface="+mn-ea"/>
                <a:cs typeface="+mn-cs"/>
              </a:rPr>
              <a:t>SCSI</a:t>
            </a:r>
            <a:r>
              <a:rPr lang="zh-CN" altLang="en-US" sz="1200" b="0" i="0" kern="1200" smtClean="0">
                <a:solidFill>
                  <a:schemeClr val="tx1"/>
                </a:solidFill>
                <a:effectLst/>
                <a:latin typeface="+mn-lt"/>
                <a:ea typeface="+mn-ea"/>
                <a:cs typeface="+mn-cs"/>
              </a:rPr>
              <a:t>卡将</a:t>
            </a:r>
            <a:r>
              <a:rPr lang="en-US" altLang="zh-CN" sz="1200" b="0" i="0" kern="1200" smtClean="0">
                <a:solidFill>
                  <a:schemeClr val="tx1"/>
                </a:solidFill>
                <a:effectLst/>
                <a:latin typeface="+mn-lt"/>
                <a:ea typeface="+mn-ea"/>
                <a:cs typeface="+mn-cs"/>
              </a:rPr>
              <a:t>SCSI</a:t>
            </a:r>
            <a:r>
              <a:rPr lang="zh-CN" altLang="en-US" sz="1200" b="0" i="0" kern="1200" smtClean="0">
                <a:solidFill>
                  <a:schemeClr val="tx1"/>
                </a:solidFill>
                <a:effectLst/>
                <a:latin typeface="+mn-lt"/>
                <a:ea typeface="+mn-ea"/>
                <a:cs typeface="+mn-cs"/>
              </a:rPr>
              <a:t>总线上的所有设备经过</a:t>
            </a:r>
            <a:r>
              <a:rPr lang="en-US" altLang="zh-CN" sz="1200" b="0" i="0" kern="1200" smtClean="0">
                <a:solidFill>
                  <a:schemeClr val="tx1"/>
                </a:solidFill>
                <a:effectLst/>
                <a:latin typeface="+mn-lt"/>
                <a:ea typeface="+mn-ea"/>
                <a:cs typeface="+mn-cs"/>
              </a:rPr>
              <a:t>PCI</a:t>
            </a:r>
            <a:r>
              <a:rPr lang="zh-CN" altLang="en-US" sz="1200" b="0" i="0" kern="1200" smtClean="0">
                <a:solidFill>
                  <a:schemeClr val="tx1"/>
                </a:solidFill>
                <a:effectLst/>
                <a:latin typeface="+mn-lt"/>
                <a:ea typeface="+mn-ea"/>
                <a:cs typeface="+mn-cs"/>
              </a:rPr>
              <a:t>总线传递给内存中运行着的</a:t>
            </a:r>
            <a:r>
              <a:rPr lang="en-US" altLang="zh-CN" sz="1200" b="0" i="0" kern="1200" smtClean="0">
                <a:solidFill>
                  <a:schemeClr val="tx1"/>
                </a:solidFill>
                <a:effectLst/>
                <a:latin typeface="+mn-lt"/>
                <a:ea typeface="+mn-ea"/>
                <a:cs typeface="+mn-cs"/>
              </a:rPr>
              <a:t>SCSI</a:t>
            </a:r>
            <a:r>
              <a:rPr lang="zh-CN" altLang="en-US" sz="1200" b="0" i="0" kern="1200" smtClean="0">
                <a:solidFill>
                  <a:schemeClr val="tx1"/>
                </a:solidFill>
                <a:effectLst/>
                <a:latin typeface="+mn-lt"/>
                <a:ea typeface="+mn-ea"/>
                <a:cs typeface="+mn-cs"/>
              </a:rPr>
              <a:t>卡的驱动程序，这样操作系统便会知道</a:t>
            </a:r>
            <a:r>
              <a:rPr lang="en-US" altLang="zh-CN" sz="1200" b="0" i="0" kern="1200" smtClean="0">
                <a:solidFill>
                  <a:schemeClr val="tx1"/>
                </a:solidFill>
                <a:effectLst/>
                <a:latin typeface="+mn-lt"/>
                <a:ea typeface="+mn-ea"/>
                <a:cs typeface="+mn-cs"/>
              </a:rPr>
              <a:t>SCSI</a:t>
            </a:r>
            <a:r>
              <a:rPr lang="zh-CN" altLang="en-US" sz="1200" b="0" i="0" kern="1200" smtClean="0">
                <a:solidFill>
                  <a:schemeClr val="tx1"/>
                </a:solidFill>
                <a:effectLst/>
                <a:latin typeface="+mn-lt"/>
                <a:ea typeface="+mn-ea"/>
                <a:cs typeface="+mn-cs"/>
              </a:rPr>
              <a:t>总线上的所有设备了。如果这块卡有不止一个</a:t>
            </a:r>
            <a:r>
              <a:rPr lang="en-US" altLang="zh-CN" sz="1200" b="0" i="0" kern="1200" smtClean="0">
                <a:solidFill>
                  <a:schemeClr val="tx1"/>
                </a:solidFill>
                <a:effectLst/>
                <a:latin typeface="+mn-lt"/>
                <a:ea typeface="+mn-ea"/>
                <a:cs typeface="+mn-cs"/>
              </a:rPr>
              <a:t>SCSI</a:t>
            </a:r>
            <a:r>
              <a:rPr lang="zh-CN" altLang="en-US" sz="1200" b="0" i="0" kern="1200" smtClean="0">
                <a:solidFill>
                  <a:schemeClr val="tx1"/>
                </a:solidFill>
                <a:effectLst/>
                <a:latin typeface="+mn-lt"/>
                <a:ea typeface="+mn-ea"/>
                <a:cs typeface="+mn-cs"/>
              </a:rPr>
              <a:t>控制器，则每个控制器都可以单独掌管一条</a:t>
            </a:r>
            <a:r>
              <a:rPr lang="en-US" altLang="zh-CN" sz="1200" b="0" i="0" kern="1200" smtClean="0">
                <a:solidFill>
                  <a:schemeClr val="tx1"/>
                </a:solidFill>
                <a:effectLst/>
                <a:latin typeface="+mn-lt"/>
                <a:ea typeface="+mn-ea"/>
                <a:cs typeface="+mn-cs"/>
              </a:rPr>
              <a:t>SCSI</a:t>
            </a:r>
            <a:r>
              <a:rPr lang="zh-CN" altLang="en-US" sz="1200" b="0" i="0" kern="1200" smtClean="0">
                <a:solidFill>
                  <a:schemeClr val="tx1"/>
                </a:solidFill>
                <a:effectLst/>
                <a:latin typeface="+mn-lt"/>
                <a:ea typeface="+mn-ea"/>
                <a:cs typeface="+mn-cs"/>
              </a:rPr>
              <a:t>总线，这就是多通道</a:t>
            </a:r>
            <a:r>
              <a:rPr lang="en-US" altLang="zh-CN" sz="1200" b="0" i="0" kern="1200" smtClean="0">
                <a:solidFill>
                  <a:schemeClr val="tx1"/>
                </a:solidFill>
                <a:effectLst/>
                <a:latin typeface="+mn-lt"/>
                <a:ea typeface="+mn-ea"/>
                <a:cs typeface="+mn-cs"/>
              </a:rPr>
              <a:t>SCSI</a:t>
            </a:r>
            <a:r>
              <a:rPr lang="zh-CN" altLang="en-US" sz="1200" b="0" i="0" kern="1200" smtClean="0">
                <a:solidFill>
                  <a:schemeClr val="tx1"/>
                </a:solidFill>
                <a:effectLst/>
                <a:latin typeface="+mn-lt"/>
                <a:ea typeface="+mn-ea"/>
                <a:cs typeface="+mn-cs"/>
              </a:rPr>
              <a:t>卡。通道越多，一张卡可接入的</a:t>
            </a:r>
            <a:r>
              <a:rPr lang="en-US" altLang="zh-CN" sz="1200" b="0" i="0" kern="1200" smtClean="0">
                <a:solidFill>
                  <a:schemeClr val="tx1"/>
                </a:solidFill>
                <a:effectLst/>
                <a:latin typeface="+mn-lt"/>
                <a:ea typeface="+mn-ea"/>
                <a:cs typeface="+mn-cs"/>
              </a:rPr>
              <a:t>SCSI</a:t>
            </a:r>
            <a:r>
              <a:rPr lang="zh-CN" altLang="en-US" sz="1200" b="0" i="0" kern="1200" smtClean="0">
                <a:solidFill>
                  <a:schemeClr val="tx1"/>
                </a:solidFill>
                <a:effectLst/>
                <a:latin typeface="+mn-lt"/>
                <a:ea typeface="+mn-ea"/>
                <a:cs typeface="+mn-cs"/>
              </a:rPr>
              <a:t>设备就越多。</a:t>
            </a:r>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11</a:t>
            </a:fld>
            <a:endParaRPr lang="zh-CN" altLang="en-US"/>
          </a:p>
        </p:txBody>
      </p:sp>
    </p:spTree>
    <p:extLst>
      <p:ext uri="{BB962C8B-B14F-4D97-AF65-F5344CB8AC3E}">
        <p14:creationId xmlns:p14="http://schemas.microsoft.com/office/powerpoint/2010/main" val="3941854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发起方在获得总线仲裁之后，会发送一个</a:t>
            </a:r>
            <a:r>
              <a:rPr lang="en-US" altLang="zh-CN" sz="1200" b="0" i="0" kern="1200" smtClean="0">
                <a:solidFill>
                  <a:schemeClr val="tx1"/>
                </a:solidFill>
                <a:effectLst/>
                <a:latin typeface="+mn-lt"/>
                <a:ea typeface="+mn-ea"/>
                <a:cs typeface="+mn-cs"/>
              </a:rPr>
              <a:t>SCSI Command</a:t>
            </a:r>
            <a:r>
              <a:rPr lang="zh-CN" altLang="en-US" sz="1200" b="0" i="0" kern="1200" smtClean="0">
                <a:solidFill>
                  <a:schemeClr val="tx1"/>
                </a:solidFill>
                <a:effectLst/>
                <a:latin typeface="+mn-lt"/>
                <a:ea typeface="+mn-ea"/>
                <a:cs typeface="+mn-cs"/>
              </a:rPr>
              <a:t>读命令帧。接收端接收后，立即将该命令中给出的</a:t>
            </a:r>
            <a:r>
              <a:rPr lang="en-US" altLang="zh-CN" sz="1200" b="0" i="0" kern="1200" smtClean="0">
                <a:solidFill>
                  <a:schemeClr val="tx1"/>
                </a:solidFill>
                <a:effectLst/>
                <a:latin typeface="+mn-lt"/>
                <a:ea typeface="+mn-ea"/>
                <a:cs typeface="+mn-cs"/>
              </a:rPr>
              <a:t>LUN</a:t>
            </a:r>
            <a:r>
              <a:rPr lang="zh-CN" altLang="en-US" sz="1200" b="0" i="0" kern="1200" smtClean="0">
                <a:solidFill>
                  <a:schemeClr val="tx1"/>
                </a:solidFill>
                <a:effectLst/>
                <a:latin typeface="+mn-lt"/>
                <a:ea typeface="+mn-ea"/>
                <a:cs typeface="+mn-cs"/>
              </a:rPr>
              <a:t>以及</a:t>
            </a:r>
            <a:r>
              <a:rPr lang="en-US" altLang="zh-CN" sz="1200" b="0" i="0" kern="1200" smtClean="0">
                <a:solidFill>
                  <a:schemeClr val="tx1"/>
                </a:solidFill>
                <a:effectLst/>
                <a:latin typeface="+mn-lt"/>
                <a:ea typeface="+mn-ea"/>
                <a:cs typeface="+mn-cs"/>
              </a:rPr>
              <a:t>LBA</a:t>
            </a:r>
            <a:r>
              <a:rPr lang="zh-CN" altLang="en-US" sz="1200" b="0" i="0" kern="1200" smtClean="0">
                <a:solidFill>
                  <a:schemeClr val="tx1"/>
                </a:solidFill>
                <a:effectLst/>
                <a:latin typeface="+mn-lt"/>
                <a:ea typeface="+mn-ea"/>
                <a:cs typeface="+mn-cs"/>
              </a:rPr>
              <a:t>地址段的所有扇区的数据读出，传送给发起端。</a:t>
            </a:r>
          </a:p>
          <a:p>
            <a:r>
              <a:rPr lang="zh-CN" altLang="en-US" sz="1200" b="0" i="0" kern="1200" smtClean="0">
                <a:solidFill>
                  <a:schemeClr val="tx1"/>
                </a:solidFill>
                <a:effectLst/>
                <a:latin typeface="+mn-lt"/>
                <a:ea typeface="+mn-ea"/>
                <a:cs typeface="+mn-cs"/>
              </a:rPr>
              <a:t>所有数据传输结束后，目标端发送一个</a:t>
            </a:r>
            <a:r>
              <a:rPr lang="en-US" altLang="zh-CN" sz="1200" b="0" i="0" kern="1200" smtClean="0">
                <a:solidFill>
                  <a:schemeClr val="tx1"/>
                </a:solidFill>
                <a:effectLst/>
                <a:latin typeface="+mn-lt"/>
                <a:ea typeface="+mn-ea"/>
                <a:cs typeface="+mn-cs"/>
              </a:rPr>
              <a:t>RESPONSE</a:t>
            </a:r>
            <a:r>
              <a:rPr lang="zh-CN" altLang="en-US" sz="1200" b="0" i="0" kern="1200" smtClean="0">
                <a:solidFill>
                  <a:schemeClr val="tx1"/>
                </a:solidFill>
                <a:effectLst/>
                <a:latin typeface="+mn-lt"/>
                <a:ea typeface="+mn-ea"/>
                <a:cs typeface="+mn-cs"/>
              </a:rPr>
              <a:t>帧来表示这条</a:t>
            </a:r>
            <a:r>
              <a:rPr lang="en-US" altLang="zh-CN" sz="1200" b="0" i="0" kern="1200" smtClean="0">
                <a:solidFill>
                  <a:schemeClr val="tx1"/>
                </a:solidFill>
                <a:effectLst/>
                <a:latin typeface="+mn-lt"/>
                <a:ea typeface="+mn-ea"/>
                <a:cs typeface="+mn-cs"/>
              </a:rPr>
              <a:t>SCSI</a:t>
            </a:r>
            <a:r>
              <a:rPr lang="zh-CN" altLang="en-US" sz="1200" b="0" i="0" kern="1200" smtClean="0">
                <a:solidFill>
                  <a:schemeClr val="tx1"/>
                </a:solidFill>
                <a:effectLst/>
                <a:latin typeface="+mn-lt"/>
                <a:ea typeface="+mn-ea"/>
                <a:cs typeface="+mn-cs"/>
              </a:rPr>
              <a:t>命令执行完毕。</a:t>
            </a:r>
          </a:p>
          <a:p>
            <a:r>
              <a:rPr lang="en-US" altLang="zh-CN" sz="1200" b="0" i="0" kern="1200" smtClean="0">
                <a:solidFill>
                  <a:schemeClr val="tx1"/>
                </a:solidFill>
                <a:effectLst/>
                <a:latin typeface="+mn-lt"/>
                <a:ea typeface="+mn-ea"/>
                <a:cs typeface="+mn-cs"/>
              </a:rPr>
              <a:t>SCSI</a:t>
            </a:r>
            <a:r>
              <a:rPr lang="zh-CN" altLang="en-US" sz="1200" b="0" i="0" kern="1200" smtClean="0">
                <a:solidFill>
                  <a:schemeClr val="tx1"/>
                </a:solidFill>
                <a:effectLst/>
                <a:latin typeface="+mn-lt"/>
                <a:ea typeface="+mn-ea"/>
                <a:cs typeface="+mn-cs"/>
              </a:rPr>
              <a:t>协议语言就是利用这种两端节点之间相互传送一些控制帧，来达到保障数据成功传输的目的。</a:t>
            </a:r>
            <a:endParaRPr lang="zh-CN" altLang="en-US" sz="1200" b="0" i="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752BB1D-E76B-4B74-B76A-C892A5465D18}" type="slidenum">
              <a:rPr lang="zh-CN" altLang="en-US" smtClean="0"/>
              <a:t>12</a:t>
            </a:fld>
            <a:endParaRPr lang="zh-CN" altLang="en-US"/>
          </a:p>
        </p:txBody>
      </p:sp>
    </p:spTree>
    <p:extLst>
      <p:ext uri="{BB962C8B-B14F-4D97-AF65-F5344CB8AC3E}">
        <p14:creationId xmlns:p14="http://schemas.microsoft.com/office/powerpoint/2010/main" val="3193938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发起方在获得总线仲裁之后，会发送一个</a:t>
            </a:r>
            <a:r>
              <a:rPr lang="en-US" altLang="zh-CN" sz="1200" b="0" i="0" kern="1200" smtClean="0">
                <a:solidFill>
                  <a:schemeClr val="tx1"/>
                </a:solidFill>
                <a:effectLst/>
                <a:latin typeface="+mn-lt"/>
                <a:ea typeface="+mn-ea"/>
                <a:cs typeface="+mn-cs"/>
              </a:rPr>
              <a:t>SCSI Command</a:t>
            </a:r>
            <a:r>
              <a:rPr lang="zh-CN" altLang="en-US" sz="1200" b="0" i="0" kern="1200" smtClean="0">
                <a:solidFill>
                  <a:schemeClr val="tx1"/>
                </a:solidFill>
                <a:effectLst/>
                <a:latin typeface="+mn-lt"/>
                <a:ea typeface="+mn-ea"/>
                <a:cs typeface="+mn-cs"/>
              </a:rPr>
              <a:t>写命令帧，其中包含对应的</a:t>
            </a:r>
            <a:r>
              <a:rPr lang="en-US" altLang="zh-CN" sz="1200" b="0" i="0" kern="1200" smtClean="0">
                <a:solidFill>
                  <a:schemeClr val="tx1"/>
                </a:solidFill>
                <a:effectLst/>
                <a:latin typeface="+mn-lt"/>
                <a:ea typeface="+mn-ea"/>
                <a:cs typeface="+mn-cs"/>
              </a:rPr>
              <a:t>LUN</a:t>
            </a:r>
            <a:r>
              <a:rPr lang="zh-CN" altLang="en-US" sz="1200" b="0" i="0" kern="1200" smtClean="0">
                <a:solidFill>
                  <a:schemeClr val="tx1"/>
                </a:solidFill>
                <a:effectLst/>
                <a:latin typeface="+mn-lt"/>
                <a:ea typeface="+mn-ea"/>
                <a:cs typeface="+mn-cs"/>
              </a:rPr>
              <a:t>号以及</a:t>
            </a:r>
            <a:r>
              <a:rPr lang="en-US" altLang="zh-CN" sz="1200" b="0" i="0" kern="1200" smtClean="0">
                <a:solidFill>
                  <a:schemeClr val="tx1"/>
                </a:solidFill>
                <a:effectLst/>
                <a:latin typeface="+mn-lt"/>
                <a:ea typeface="+mn-ea"/>
                <a:cs typeface="+mn-cs"/>
              </a:rPr>
              <a:t>LBA</a:t>
            </a:r>
            <a:r>
              <a:rPr lang="zh-CN" altLang="en-US" sz="1200" b="0" i="0" kern="1200" smtClean="0">
                <a:solidFill>
                  <a:schemeClr val="tx1"/>
                </a:solidFill>
                <a:effectLst/>
                <a:latin typeface="+mn-lt"/>
                <a:ea typeface="+mn-ea"/>
                <a:cs typeface="+mn-cs"/>
              </a:rPr>
              <a:t>地址段。接收端接收后，就知道下一步对方就要传输数据了。接收方做好准备后，向发起方发送一个</a:t>
            </a:r>
            <a:r>
              <a:rPr lang="en-US" altLang="zh-CN" sz="1200" b="0" i="0" kern="1200" smtClean="0">
                <a:solidFill>
                  <a:schemeClr val="tx1"/>
                </a:solidFill>
                <a:effectLst/>
                <a:latin typeface="+mn-lt"/>
                <a:ea typeface="+mn-ea"/>
                <a:cs typeface="+mn-cs"/>
              </a:rPr>
              <a:t>XFER_RDY</a:t>
            </a:r>
            <a:r>
              <a:rPr lang="zh-CN" altLang="en-US" sz="1200" b="0" i="0" kern="1200" smtClean="0">
                <a:solidFill>
                  <a:schemeClr val="tx1"/>
                </a:solidFill>
                <a:effectLst/>
                <a:latin typeface="+mn-lt"/>
                <a:ea typeface="+mn-ea"/>
                <a:cs typeface="+mn-cs"/>
              </a:rPr>
              <a:t>帧，表示已经做好接收准备，可以随时发送数据。</a:t>
            </a:r>
          </a:p>
          <a:p>
            <a:r>
              <a:rPr lang="zh-CN" altLang="en-US" sz="1200" b="0" i="0" kern="1200" smtClean="0">
                <a:solidFill>
                  <a:schemeClr val="tx1"/>
                </a:solidFill>
                <a:effectLst/>
                <a:latin typeface="+mn-lt"/>
                <a:ea typeface="+mn-ea"/>
                <a:cs typeface="+mn-cs"/>
              </a:rPr>
              <a:t>发起方收到</a:t>
            </a:r>
            <a:r>
              <a:rPr lang="en-US" altLang="zh-CN" sz="1200" b="0" i="0" kern="1200" smtClean="0">
                <a:solidFill>
                  <a:schemeClr val="tx1"/>
                </a:solidFill>
                <a:effectLst/>
                <a:latin typeface="+mn-lt"/>
                <a:ea typeface="+mn-ea"/>
                <a:cs typeface="+mn-cs"/>
              </a:rPr>
              <a:t>XFER_RDY</a:t>
            </a:r>
            <a:r>
              <a:rPr lang="zh-CN" altLang="en-US" sz="1200" b="0" i="0" kern="1200" smtClean="0">
                <a:solidFill>
                  <a:schemeClr val="tx1"/>
                </a:solidFill>
                <a:effectLst/>
                <a:latin typeface="+mn-lt"/>
                <a:ea typeface="+mn-ea"/>
                <a:cs typeface="+mn-cs"/>
              </a:rPr>
              <a:t>帧之后，会立即发送数据。每发送一帧数据，接收方就回送一个</a:t>
            </a:r>
            <a:r>
              <a:rPr lang="en-US" altLang="zh-CN" sz="1200" b="0" i="0" kern="1200" smtClean="0">
                <a:solidFill>
                  <a:schemeClr val="tx1"/>
                </a:solidFill>
                <a:effectLst/>
                <a:latin typeface="+mn-lt"/>
                <a:ea typeface="+mn-ea"/>
                <a:cs typeface="+mn-cs"/>
              </a:rPr>
              <a:t>XFER_RDY</a:t>
            </a:r>
            <a:r>
              <a:rPr lang="zh-CN" altLang="en-US" sz="1200" b="0" i="0" kern="1200" smtClean="0">
                <a:solidFill>
                  <a:schemeClr val="tx1"/>
                </a:solidFill>
                <a:effectLst/>
                <a:latin typeface="+mn-lt"/>
                <a:ea typeface="+mn-ea"/>
                <a:cs typeface="+mn-cs"/>
              </a:rPr>
              <a:t>帧，表示上一帧成功收到并且无错误，可以立即发送下一帧，直到数据发送结束。</a:t>
            </a:r>
          </a:p>
          <a:p>
            <a:r>
              <a:rPr lang="zh-CN" altLang="en-US" sz="1200" b="0" i="0" kern="1200" smtClean="0">
                <a:solidFill>
                  <a:schemeClr val="tx1"/>
                </a:solidFill>
                <a:effectLst/>
                <a:latin typeface="+mn-lt"/>
                <a:ea typeface="+mn-ea"/>
                <a:cs typeface="+mn-cs"/>
              </a:rPr>
              <a:t>接收方发送一个</a:t>
            </a:r>
            <a:r>
              <a:rPr lang="en-US" altLang="zh-CN" sz="1200" b="0" i="0" kern="1200" smtClean="0">
                <a:solidFill>
                  <a:schemeClr val="tx1"/>
                </a:solidFill>
                <a:effectLst/>
                <a:latin typeface="+mn-lt"/>
                <a:ea typeface="+mn-ea"/>
                <a:cs typeface="+mn-cs"/>
              </a:rPr>
              <a:t>RESPONSE</a:t>
            </a:r>
            <a:r>
              <a:rPr lang="zh-CN" altLang="en-US" sz="1200" b="0" i="0" kern="1200" smtClean="0">
                <a:solidFill>
                  <a:schemeClr val="tx1"/>
                </a:solidFill>
                <a:effectLst/>
                <a:latin typeface="+mn-lt"/>
                <a:ea typeface="+mn-ea"/>
                <a:cs typeface="+mn-cs"/>
              </a:rPr>
              <a:t>帧来表示这条</a:t>
            </a:r>
            <a:r>
              <a:rPr lang="en-US" altLang="zh-CN" sz="1200" b="0" i="0" kern="1200" smtClean="0">
                <a:solidFill>
                  <a:schemeClr val="tx1"/>
                </a:solidFill>
                <a:effectLst/>
                <a:latin typeface="+mn-lt"/>
                <a:ea typeface="+mn-ea"/>
                <a:cs typeface="+mn-cs"/>
              </a:rPr>
              <a:t>SCSI</a:t>
            </a:r>
            <a:r>
              <a:rPr lang="zh-CN" altLang="en-US" sz="1200" b="0" i="0" kern="1200" smtClean="0">
                <a:solidFill>
                  <a:schemeClr val="tx1"/>
                </a:solidFill>
                <a:effectLst/>
                <a:latin typeface="+mn-lt"/>
                <a:ea typeface="+mn-ea"/>
                <a:cs typeface="+mn-cs"/>
              </a:rPr>
              <a:t>命令执行完毕。</a:t>
            </a:r>
          </a:p>
          <a:p>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13</a:t>
            </a:fld>
            <a:endParaRPr lang="zh-CN" altLang="en-US"/>
          </a:p>
        </p:txBody>
      </p:sp>
    </p:spTree>
    <p:extLst>
      <p:ext uri="{BB962C8B-B14F-4D97-AF65-F5344CB8AC3E}">
        <p14:creationId xmlns:p14="http://schemas.microsoft.com/office/powerpoint/2010/main" val="4094686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不过到目前为止，似乎称</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为光纤而不是直接称其</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的文章和资料更多。这种误解使得初入存储行业的人摸不着头脑，认为</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就是使用光纤的网络，甚至将</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与使用光纤传输的以太网链路混淆起来。在本书内不会使用“光纤通道”或者“光纤磁盘”这种定义，而统统使用</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和“</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磁盘”。相信在阅读完本章之后，大家就不会再混淆这些概念了，会知道</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与光纤根本就没有必然的联系。</a:t>
            </a:r>
          </a:p>
          <a:p>
            <a:r>
              <a:rPr lang="en-US" altLang="zh-CN" sz="1200" b="0" i="0" kern="1200" smtClean="0">
                <a:solidFill>
                  <a:schemeClr val="tx1"/>
                </a:solidFill>
                <a:effectLst/>
                <a:latin typeface="+mn-lt"/>
                <a:ea typeface="+mn-ea"/>
                <a:cs typeface="+mn-cs"/>
              </a:rPr>
              <a:t>Fibre Channel</a:t>
            </a:r>
            <a:r>
              <a:rPr lang="zh-CN" altLang="en-US" sz="1200" b="0" i="0" kern="1200" smtClean="0">
                <a:solidFill>
                  <a:schemeClr val="tx1"/>
                </a:solidFill>
                <a:effectLst/>
                <a:latin typeface="+mn-lt"/>
                <a:ea typeface="+mn-ea"/>
                <a:cs typeface="+mn-cs"/>
              </a:rPr>
              <a:t>可以称为</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协议，或</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网络、</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互联。像</a:t>
            </a:r>
            <a:r>
              <a:rPr lang="en-US" altLang="zh-CN" sz="1200" b="0" i="0" kern="1200" smtClean="0">
                <a:solidFill>
                  <a:schemeClr val="tx1"/>
                </a:solidFill>
                <a:effectLst/>
                <a:latin typeface="+mn-lt"/>
                <a:ea typeface="+mn-ea"/>
                <a:cs typeface="+mn-cs"/>
              </a:rPr>
              <a:t>TCP/IP</a:t>
            </a:r>
            <a:r>
              <a:rPr lang="zh-CN" altLang="en-US" sz="1200" b="0" i="0" kern="1200" smtClean="0">
                <a:solidFill>
                  <a:schemeClr val="tx1"/>
                </a:solidFill>
                <a:effectLst/>
                <a:latin typeface="+mn-lt"/>
                <a:ea typeface="+mn-ea"/>
                <a:cs typeface="+mn-cs"/>
              </a:rPr>
              <a:t>一样，</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协议集同样具备</a:t>
            </a:r>
            <a:r>
              <a:rPr lang="en-US" altLang="zh-CN" sz="1200" b="0" i="0" kern="1200" smtClean="0">
                <a:solidFill>
                  <a:schemeClr val="tx1"/>
                </a:solidFill>
                <a:effectLst/>
                <a:latin typeface="+mn-lt"/>
                <a:ea typeface="+mn-ea"/>
                <a:cs typeface="+mn-cs"/>
              </a:rPr>
              <a:t>TCP/IP</a:t>
            </a:r>
            <a:r>
              <a:rPr lang="zh-CN" altLang="en-US" sz="1200" b="0" i="0" kern="1200" smtClean="0">
                <a:solidFill>
                  <a:schemeClr val="tx1"/>
                </a:solidFill>
                <a:effectLst/>
                <a:latin typeface="+mn-lt"/>
                <a:ea typeface="+mn-ea"/>
                <a:cs typeface="+mn-cs"/>
              </a:rPr>
              <a:t>协议集以及以太网中的很多概念，比如</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交换、</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交换机、</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路由、</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路由器，</a:t>
            </a:r>
            <a:r>
              <a:rPr lang="en-US" altLang="zh-CN" sz="1200" b="0" i="0" kern="1200" smtClean="0">
                <a:solidFill>
                  <a:schemeClr val="tx1"/>
                </a:solidFill>
                <a:effectLst/>
                <a:latin typeface="+mn-lt"/>
                <a:ea typeface="+mn-ea"/>
                <a:cs typeface="+mn-cs"/>
              </a:rPr>
              <a:t>SPF</a:t>
            </a:r>
            <a:r>
              <a:rPr lang="zh-CN" altLang="en-US" sz="1200" b="0" i="0" kern="1200" smtClean="0">
                <a:solidFill>
                  <a:schemeClr val="tx1"/>
                </a:solidFill>
                <a:effectLst/>
                <a:latin typeface="+mn-lt"/>
                <a:ea typeface="+mn-ea"/>
                <a:cs typeface="+mn-cs"/>
              </a:rPr>
              <a:t>路由算法等。我们完全可以类比地看待</a:t>
            </a:r>
            <a:r>
              <a:rPr lang="en-US" altLang="zh-CN" sz="1200" b="0" i="0" kern="1200" smtClean="0">
                <a:solidFill>
                  <a:schemeClr val="tx1"/>
                </a:solidFill>
                <a:effectLst/>
                <a:latin typeface="+mn-lt"/>
                <a:ea typeface="+mn-ea"/>
                <a:cs typeface="+mn-cs"/>
              </a:rPr>
              <a:t>TCP/IP</a:t>
            </a:r>
            <a:r>
              <a:rPr lang="zh-CN" altLang="en-US" sz="1200" b="0" i="0" kern="1200" smtClean="0">
                <a:solidFill>
                  <a:schemeClr val="tx1"/>
                </a:solidFill>
                <a:effectLst/>
                <a:latin typeface="+mn-lt"/>
                <a:ea typeface="+mn-ea"/>
                <a:cs typeface="+mn-cs"/>
              </a:rPr>
              <a:t>协议以及</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协议，因为它们都遵循</a:t>
            </a:r>
            <a:r>
              <a:rPr lang="en-US" altLang="zh-CN" sz="1200" b="0" i="0" kern="1200" smtClean="0">
                <a:solidFill>
                  <a:schemeClr val="tx1"/>
                </a:solidFill>
                <a:effectLst/>
                <a:latin typeface="+mn-lt"/>
                <a:ea typeface="+mn-ea"/>
                <a:cs typeface="+mn-cs"/>
              </a:rPr>
              <a:t>OSI</a:t>
            </a:r>
            <a:r>
              <a:rPr lang="zh-CN" altLang="en-US" sz="1200" b="0" i="0" kern="1200" smtClean="0">
                <a:solidFill>
                  <a:schemeClr val="tx1"/>
                </a:solidFill>
                <a:effectLst/>
                <a:latin typeface="+mn-lt"/>
                <a:ea typeface="+mn-ea"/>
                <a:cs typeface="+mn-cs"/>
              </a:rPr>
              <a:t>的模型。任何互联系统都逃不过</a:t>
            </a:r>
            <a:r>
              <a:rPr lang="en-US" altLang="zh-CN" sz="1200" b="0" i="0" kern="1200" smtClean="0">
                <a:solidFill>
                  <a:schemeClr val="tx1"/>
                </a:solidFill>
                <a:effectLst/>
                <a:latin typeface="+mn-lt"/>
                <a:ea typeface="+mn-ea"/>
                <a:cs typeface="+mn-cs"/>
              </a:rPr>
              <a:t>OSI</a:t>
            </a:r>
            <a:r>
              <a:rPr lang="zh-CN" altLang="en-US" sz="1200" b="0" i="0" kern="1200" smtClean="0">
                <a:solidFill>
                  <a:schemeClr val="tx1"/>
                </a:solidFill>
                <a:effectLst/>
                <a:latin typeface="+mn-lt"/>
                <a:ea typeface="+mn-ea"/>
                <a:cs typeface="+mn-cs"/>
              </a:rPr>
              <a:t>模型，不可能存在某种不能归属于</a:t>
            </a:r>
            <a:r>
              <a:rPr lang="en-US" altLang="zh-CN" sz="1200" b="0" i="0" kern="1200" smtClean="0">
                <a:solidFill>
                  <a:schemeClr val="tx1"/>
                </a:solidFill>
                <a:effectLst/>
                <a:latin typeface="+mn-lt"/>
                <a:ea typeface="+mn-ea"/>
                <a:cs typeface="+mn-cs"/>
              </a:rPr>
              <a:t>OSI</a:t>
            </a:r>
            <a:r>
              <a:rPr lang="zh-CN" altLang="en-US" sz="1200" b="0" i="0" kern="1200" smtClean="0">
                <a:solidFill>
                  <a:schemeClr val="tx1"/>
                </a:solidFill>
                <a:effectLst/>
                <a:latin typeface="+mn-lt"/>
                <a:ea typeface="+mn-ea"/>
                <a:cs typeface="+mn-cs"/>
              </a:rPr>
              <a:t>中某个层次的元素。</a:t>
            </a:r>
          </a:p>
          <a:p>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14</a:t>
            </a:fld>
            <a:endParaRPr lang="zh-CN" altLang="en-US"/>
          </a:p>
        </p:txBody>
      </p:sp>
    </p:spTree>
    <p:extLst>
      <p:ext uri="{BB962C8B-B14F-4D97-AF65-F5344CB8AC3E}">
        <p14:creationId xmlns:p14="http://schemas.microsoft.com/office/powerpoint/2010/main" val="536224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在链路层上，</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定义了两种流控策略：一种为端到端的流控，另一种为缓存到缓存的流控。端到端流控比缓存到缓存流控要上层和高级。在一条链路的两端，首先面对链路的一个部件就是缓存。接收电路将一帧成功接收后，就放入了缓存中。如果由于上位程序处理缓慢而造成缓存已经充满，</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协议还有机制来通知发送方减缓发送。如果链路的一端是</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终端设备，另一端是</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交换机，则二者之间的缓存到缓存的流量控制只能控制这个</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终端到</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交换机之间的流量。</a:t>
            </a:r>
          </a:p>
          <a:p>
            <a:r>
              <a:rPr lang="zh-CN" altLang="en-US" sz="1200" b="0" i="0" kern="1200" smtClean="0">
                <a:solidFill>
                  <a:schemeClr val="tx1"/>
                </a:solidFill>
                <a:effectLst/>
                <a:latin typeface="+mn-lt"/>
                <a:ea typeface="+mn-ea"/>
                <a:cs typeface="+mn-cs"/>
              </a:rPr>
              <a:t>而通信的最终目标是网络上的另一个</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终端，这之间可能经历了多个</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交换机和多条链路。而如果数据流在另外一个</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终端之上发生拥塞，则这个</a:t>
            </a:r>
            <a:r>
              <a:rPr lang="en-US" altLang="zh-CN" sz="1200" b="0" i="0" kern="1200" smtClean="0">
                <a:solidFill>
                  <a:schemeClr val="tx1"/>
                </a:solidFill>
                <a:effectLst/>
                <a:latin typeface="+mn-lt"/>
                <a:ea typeface="+mn-ea"/>
                <a:cs typeface="+mn-cs"/>
              </a:rPr>
              <a:t>FC</a:t>
            </a:r>
            <a:r>
              <a:rPr lang="zh-CN" altLang="en-US" sz="1200" b="0" i="0" kern="1200" smtClean="0">
                <a:solidFill>
                  <a:schemeClr val="tx1"/>
                </a:solidFill>
                <a:effectLst/>
                <a:latin typeface="+mn-lt"/>
                <a:ea typeface="+mn-ea"/>
                <a:cs typeface="+mn-cs"/>
              </a:rPr>
              <a:t>终端就必须通知发起端降低发送频率，这就是“端到端”的流量控制。</a:t>
            </a:r>
          </a:p>
          <a:p>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16</a:t>
            </a:fld>
            <a:endParaRPr lang="zh-CN" altLang="en-US"/>
          </a:p>
        </p:txBody>
      </p:sp>
    </p:spTree>
    <p:extLst>
      <p:ext uri="{BB962C8B-B14F-4D97-AF65-F5344CB8AC3E}">
        <p14:creationId xmlns:p14="http://schemas.microsoft.com/office/powerpoint/2010/main" val="4049120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smtClean="0">
                <a:solidFill>
                  <a:schemeClr val="tx1"/>
                </a:solidFill>
                <a:effectLst/>
                <a:latin typeface="+mn-lt"/>
                <a:ea typeface="+mn-ea"/>
                <a:cs typeface="+mn-cs"/>
              </a:rPr>
              <a:t>FC-ALFC-AL</a:t>
            </a:r>
            <a:r>
              <a:rPr lang="zh-CN" altLang="en-US" sz="1200" b="0" i="0" kern="1200" smtClean="0">
                <a:solidFill>
                  <a:schemeClr val="tx1"/>
                </a:solidFill>
                <a:effectLst/>
                <a:latin typeface="+mn-lt"/>
                <a:ea typeface="+mn-ea"/>
                <a:cs typeface="+mn-cs"/>
              </a:rPr>
              <a:t>拓扑类似于以太网共享总线拓扑，但是连接方式不是总线，而是一条仲裁环路（</a:t>
            </a:r>
            <a:r>
              <a:rPr lang="en-US" altLang="zh-CN" sz="1200" b="0" i="0" kern="1200" smtClean="0">
                <a:solidFill>
                  <a:schemeClr val="tx1"/>
                </a:solidFill>
                <a:effectLst/>
                <a:latin typeface="+mn-lt"/>
                <a:ea typeface="+mn-ea"/>
                <a:cs typeface="+mn-cs"/>
              </a:rPr>
              <a:t>Arbitral Loop</a:t>
            </a:r>
            <a:r>
              <a:rPr lang="zh-CN" altLang="en-US" sz="1200" b="0" i="0" kern="1200" smtClean="0">
                <a:solidFill>
                  <a:schemeClr val="tx1"/>
                </a:solidFill>
                <a:effectLst/>
                <a:latin typeface="+mn-lt"/>
                <a:ea typeface="+mn-ea"/>
                <a:cs typeface="+mn-cs"/>
              </a:rPr>
              <a:t>）。每个</a:t>
            </a:r>
            <a:r>
              <a:rPr lang="en-US" altLang="zh-CN" sz="1200" b="0" i="0" kern="1200" smtClean="0">
                <a:solidFill>
                  <a:schemeClr val="tx1"/>
                </a:solidFill>
                <a:effectLst/>
                <a:latin typeface="+mn-lt"/>
                <a:ea typeface="+mn-ea"/>
                <a:cs typeface="+mn-cs"/>
              </a:rPr>
              <a:t>FC AL</a:t>
            </a:r>
            <a:r>
              <a:rPr lang="zh-CN" altLang="en-US" sz="1200" b="0" i="0" kern="1200" smtClean="0">
                <a:solidFill>
                  <a:schemeClr val="tx1"/>
                </a:solidFill>
                <a:effectLst/>
                <a:latin typeface="+mn-lt"/>
                <a:ea typeface="+mn-ea"/>
                <a:cs typeface="+mn-cs"/>
              </a:rPr>
              <a:t>设备首尾相接构成了一个环路。一个环路能接入的最多节点是</a:t>
            </a:r>
            <a:r>
              <a:rPr lang="en-US" altLang="zh-CN" sz="1200" b="0" i="0" kern="1200" smtClean="0">
                <a:solidFill>
                  <a:schemeClr val="tx1"/>
                </a:solidFill>
                <a:effectLst/>
                <a:latin typeface="+mn-lt"/>
                <a:ea typeface="+mn-ea"/>
                <a:cs typeface="+mn-cs"/>
              </a:rPr>
              <a:t>128</a:t>
            </a:r>
            <a:r>
              <a:rPr lang="zh-CN" altLang="en-US" sz="1200" b="0" i="0" kern="1200" smtClean="0">
                <a:solidFill>
                  <a:schemeClr val="tx1"/>
                </a:solidFill>
                <a:effectLst/>
                <a:latin typeface="+mn-lt"/>
                <a:ea typeface="+mn-ea"/>
                <a:cs typeface="+mn-cs"/>
              </a:rPr>
              <a:t>个，实际上是用了一个字节的寻址容量，但是只用到了这个字节经过</a:t>
            </a:r>
            <a:r>
              <a:rPr lang="en-US" altLang="zh-CN" sz="1200" b="0" i="0" kern="1200" smtClean="0">
                <a:solidFill>
                  <a:schemeClr val="tx1"/>
                </a:solidFill>
                <a:effectLst/>
                <a:latin typeface="+mn-lt"/>
                <a:ea typeface="+mn-ea"/>
                <a:cs typeface="+mn-cs"/>
              </a:rPr>
              <a:t>810b</a:t>
            </a:r>
            <a:r>
              <a:rPr lang="zh-CN" altLang="en-US" sz="1200" b="0" i="0" kern="1200" smtClean="0">
                <a:solidFill>
                  <a:schemeClr val="tx1"/>
                </a:solidFill>
                <a:effectLst/>
                <a:latin typeface="+mn-lt"/>
                <a:ea typeface="+mn-ea"/>
                <a:cs typeface="+mn-cs"/>
              </a:rPr>
              <a:t>编码之后奇偶平衡（</a:t>
            </a:r>
            <a:r>
              <a:rPr lang="en-US" altLang="zh-CN" sz="1200" b="0" i="0" kern="1200" smtClean="0">
                <a:solidFill>
                  <a:schemeClr val="tx1"/>
                </a:solidFill>
                <a:effectLst/>
                <a:latin typeface="+mn-lt"/>
                <a:ea typeface="+mn-ea"/>
                <a:cs typeface="+mn-cs"/>
              </a:rPr>
              <a:t>0</a:t>
            </a:r>
            <a:r>
              <a:rPr lang="zh-CN" altLang="en-US" sz="1200" b="0" i="0" kern="1200" smtClean="0">
                <a:solidFill>
                  <a:schemeClr val="tx1"/>
                </a:solidFill>
                <a:effectLst/>
                <a:latin typeface="+mn-lt"/>
                <a:ea typeface="+mn-ea"/>
                <a:cs typeface="+mn-cs"/>
              </a:rPr>
              <a:t>和</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的个数相等）的值，也就是</a:t>
            </a:r>
            <a:r>
              <a:rPr lang="en-US" altLang="zh-CN" sz="1200" b="0" i="0" kern="1200" smtClean="0">
                <a:solidFill>
                  <a:schemeClr val="tx1"/>
                </a:solidFill>
                <a:effectLst/>
                <a:latin typeface="+mn-lt"/>
                <a:ea typeface="+mn-ea"/>
                <a:cs typeface="+mn-cs"/>
              </a:rPr>
              <a:t>256</a:t>
            </a:r>
            <a:r>
              <a:rPr lang="zh-CN" altLang="en-US" sz="1200" b="0" i="0" kern="1200" smtClean="0">
                <a:solidFill>
                  <a:schemeClr val="tx1"/>
                </a:solidFill>
                <a:effectLst/>
                <a:latin typeface="+mn-lt"/>
                <a:ea typeface="+mn-ea"/>
                <a:cs typeface="+mn-cs"/>
              </a:rPr>
              <a:t>个值中的</a:t>
            </a:r>
            <a:r>
              <a:rPr lang="en-US" altLang="zh-CN" sz="1200" b="0" i="0" kern="1200" smtClean="0">
                <a:solidFill>
                  <a:schemeClr val="tx1"/>
                </a:solidFill>
                <a:effectLst/>
                <a:latin typeface="+mn-lt"/>
                <a:ea typeface="+mn-ea"/>
                <a:cs typeface="+mn-cs"/>
              </a:rPr>
              <a:t>134</a:t>
            </a:r>
            <a:r>
              <a:rPr lang="zh-CN" altLang="en-US" sz="1200" b="0" i="0" kern="1200" smtClean="0">
                <a:solidFill>
                  <a:schemeClr val="tx1"/>
                </a:solidFill>
                <a:effectLst/>
                <a:latin typeface="+mn-lt"/>
                <a:ea typeface="+mn-ea"/>
                <a:cs typeface="+mn-cs"/>
              </a:rPr>
              <a:t>个值来寻址，这些被筛选出来的地址中又被广播地址、专用地址等占用了，最后只剩下</a:t>
            </a:r>
            <a:r>
              <a:rPr lang="en-US" altLang="zh-CN" sz="1200" b="0" i="0" kern="1200" smtClean="0">
                <a:solidFill>
                  <a:schemeClr val="tx1"/>
                </a:solidFill>
                <a:effectLst/>
                <a:latin typeface="+mn-lt"/>
                <a:ea typeface="+mn-ea"/>
                <a:cs typeface="+mn-cs"/>
              </a:rPr>
              <a:t>127</a:t>
            </a:r>
            <a:r>
              <a:rPr lang="zh-CN" altLang="en-US" sz="1200" b="0" i="0" kern="1200" smtClean="0">
                <a:solidFill>
                  <a:schemeClr val="tx1"/>
                </a:solidFill>
                <a:effectLst/>
                <a:latin typeface="+mn-lt"/>
                <a:ea typeface="+mn-ea"/>
                <a:cs typeface="+mn-cs"/>
              </a:rPr>
              <a:t>个实际可用的节点地址。</a:t>
            </a:r>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18</a:t>
            </a:fld>
            <a:endParaRPr lang="zh-CN" altLang="en-US"/>
          </a:p>
        </p:txBody>
      </p:sp>
    </p:spTree>
    <p:extLst>
      <p:ext uri="{BB962C8B-B14F-4D97-AF65-F5344CB8AC3E}">
        <p14:creationId xmlns:p14="http://schemas.microsoft.com/office/powerpoint/2010/main" val="1158432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mtClean="0"/>
              <a:t>FC</a:t>
            </a:r>
            <a:r>
              <a:rPr lang="zh-CN" altLang="en-US" smtClean="0"/>
              <a:t>交换拓扑寻址容量是</a:t>
            </a:r>
            <a:r>
              <a:rPr lang="en-US" altLang="zh-CN" smtClean="0"/>
              <a:t>2</a:t>
            </a:r>
            <a:r>
              <a:rPr lang="zh-CN" altLang="en-US" smtClean="0"/>
              <a:t>的</a:t>
            </a:r>
            <a:r>
              <a:rPr lang="en-US" altLang="zh-CN" smtClean="0"/>
              <a:t>24</a:t>
            </a:r>
            <a:r>
              <a:rPr lang="zh-CN" altLang="en-US" smtClean="0"/>
              <a:t>次方个地址，比以太网理论值（</a:t>
            </a:r>
            <a:r>
              <a:rPr lang="en-US" altLang="zh-CN" smtClean="0"/>
              <a:t>248 </a:t>
            </a:r>
            <a:r>
              <a:rPr lang="zh-CN" altLang="en-US" smtClean="0"/>
              <a:t>）少。即便是这样，对于专用的存储网络来说也足够了，毕竟</a:t>
            </a:r>
            <a:r>
              <a:rPr lang="en-US" altLang="zh-CN" smtClean="0"/>
              <a:t>FC</a:t>
            </a:r>
            <a:r>
              <a:rPr lang="zh-CN" altLang="en-US" smtClean="0"/>
              <a:t>设计的初衷是用于存储网络的一种高速高效网络。</a:t>
            </a:r>
            <a:endParaRPr lang="en-US" altLang="zh-CN" smtClean="0"/>
          </a:p>
          <a:p>
            <a:endParaRPr lang="zh-CN" altLang="en-US"/>
          </a:p>
        </p:txBody>
      </p:sp>
      <p:sp>
        <p:nvSpPr>
          <p:cNvPr id="4" name="灯片编号占位符 3"/>
          <p:cNvSpPr>
            <a:spLocks noGrp="1"/>
          </p:cNvSpPr>
          <p:nvPr>
            <p:ph type="sldNum" sz="quarter" idx="10"/>
          </p:nvPr>
        </p:nvSpPr>
        <p:spPr/>
        <p:txBody>
          <a:bodyPr/>
          <a:lstStyle/>
          <a:p>
            <a:fld id="{B752BB1D-E76B-4B74-B76A-C892A5465D18}" type="slidenum">
              <a:rPr lang="zh-CN" altLang="en-US" smtClean="0"/>
              <a:t>20</a:t>
            </a:fld>
            <a:endParaRPr lang="zh-CN" altLang="en-US"/>
          </a:p>
        </p:txBody>
      </p:sp>
    </p:spTree>
    <p:extLst>
      <p:ext uri="{BB962C8B-B14F-4D97-AF65-F5344CB8AC3E}">
        <p14:creationId xmlns:p14="http://schemas.microsoft.com/office/powerpoint/2010/main" val="935218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7D83C885-33C2-434E-9E9F-E31210960F12}" type="datetimeFigureOut">
              <a:rPr lang="zh-CN" altLang="en-US" smtClean="0"/>
              <a:t>2022/10/10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2433722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D83C885-33C2-434E-9E9F-E31210960F12}" type="datetimeFigureOut">
              <a:rPr lang="zh-CN" altLang="en-US" smtClean="0"/>
              <a:t>2022/10/10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2627045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D83C885-33C2-434E-9E9F-E31210960F12}" type="datetimeFigureOut">
              <a:rPr lang="zh-CN" altLang="en-US" smtClean="0"/>
              <a:t>2022/10/10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1217783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D83C885-33C2-434E-9E9F-E31210960F12}" type="datetimeFigureOut">
              <a:rPr lang="zh-CN" altLang="en-US" smtClean="0"/>
              <a:t>2022/10/10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3900284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7D83C885-33C2-434E-9E9F-E31210960F12}" type="datetimeFigureOut">
              <a:rPr lang="zh-CN" altLang="en-US" smtClean="0"/>
              <a:t>2022/10/10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3398691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D83C885-33C2-434E-9E9F-E31210960F12}" type="datetimeFigureOut">
              <a:rPr lang="zh-CN" altLang="en-US" smtClean="0"/>
              <a:t>2022/10/10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3564941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D83C885-33C2-434E-9E9F-E31210960F12}" type="datetimeFigureOut">
              <a:rPr lang="zh-CN" altLang="en-US" smtClean="0"/>
              <a:t>2022/10/10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423819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D83C885-33C2-434E-9E9F-E31210960F12}" type="datetimeFigureOut">
              <a:rPr lang="zh-CN" altLang="en-US" smtClean="0"/>
              <a:t>2022/10/10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1429950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D83C885-33C2-434E-9E9F-E31210960F12}" type="datetimeFigureOut">
              <a:rPr lang="zh-CN" altLang="en-US" smtClean="0"/>
              <a:t>2022/10/10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1118942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7D83C885-33C2-434E-9E9F-E31210960F12}" type="datetimeFigureOut">
              <a:rPr lang="zh-CN" altLang="en-US" smtClean="0"/>
              <a:t>2022/10/10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2615893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7D83C885-33C2-434E-9E9F-E31210960F12}" type="datetimeFigureOut">
              <a:rPr lang="zh-CN" altLang="en-US" smtClean="0"/>
              <a:t>2022/10/10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3001259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0"/>
            <a:ext cx="10515600" cy="966651"/>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27698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3C885-33C2-434E-9E9F-E31210960F12}" type="datetimeFigureOut">
              <a:rPr lang="zh-CN" altLang="en-US" smtClean="0"/>
              <a:t>2022/10/10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5A2588-F019-42E6-A488-5C0C21F5CA93}" type="slidenum">
              <a:rPr lang="zh-CN" altLang="en-US" smtClean="0"/>
              <a:t>‹#›</a:t>
            </a:fld>
            <a:endParaRPr lang="zh-CN" altLang="en-US"/>
          </a:p>
        </p:txBody>
      </p:sp>
    </p:spTree>
    <p:extLst>
      <p:ext uri="{BB962C8B-B14F-4D97-AF65-F5344CB8AC3E}">
        <p14:creationId xmlns:p14="http://schemas.microsoft.com/office/powerpoint/2010/main" val="1453717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mtClean="0"/>
              <a:t>SAN</a:t>
            </a:r>
            <a:r>
              <a:rPr lang="zh-CN" altLang="en-US" smtClean="0"/>
              <a:t>存储区域网络</a:t>
            </a:r>
            <a:endParaRPr lang="zh-CN" altLang="en-US"/>
          </a:p>
        </p:txBody>
      </p:sp>
      <p:sp>
        <p:nvSpPr>
          <p:cNvPr id="3" name="副标题 2"/>
          <p:cNvSpPr>
            <a:spLocks noGrp="1"/>
          </p:cNvSpPr>
          <p:nvPr>
            <p:ph type="subTitle" idx="1"/>
          </p:nvPr>
        </p:nvSpPr>
        <p:spPr/>
        <p:txBody>
          <a:bodyPr/>
          <a:lstStyle/>
          <a:p>
            <a:r>
              <a:rPr lang="zh-CN" altLang="en-US" dirty="0" smtClean="0"/>
              <a:t>网络</a:t>
            </a:r>
            <a:r>
              <a:rPr lang="zh-CN" altLang="en-US" smtClean="0"/>
              <a:t>存储技术</a:t>
            </a:r>
            <a:endParaRPr lang="en-US" altLang="zh-CN" dirty="0" smtClean="0"/>
          </a:p>
        </p:txBody>
      </p:sp>
    </p:spTree>
    <p:extLst>
      <p:ext uri="{BB962C8B-B14F-4D97-AF65-F5344CB8AC3E}">
        <p14:creationId xmlns:p14="http://schemas.microsoft.com/office/powerpoint/2010/main" val="20849726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SCSI</a:t>
            </a:r>
            <a:r>
              <a:rPr lang="zh-CN" altLang="en-US" smtClean="0"/>
              <a:t>寻址</a:t>
            </a:r>
            <a:endParaRPr lang="zh-CN" altLang="en-US"/>
          </a:p>
        </p:txBody>
      </p:sp>
      <p:pic>
        <p:nvPicPr>
          <p:cNvPr id="3" name="图片 2"/>
          <p:cNvPicPr>
            <a:picLocks noChangeAspect="1"/>
          </p:cNvPicPr>
          <p:nvPr/>
        </p:nvPicPr>
        <p:blipFill>
          <a:blip r:embed="rId2"/>
          <a:stretch>
            <a:fillRect/>
          </a:stretch>
        </p:blipFill>
        <p:spPr>
          <a:xfrm>
            <a:off x="5505450" y="1195250"/>
            <a:ext cx="6600690" cy="3211830"/>
          </a:xfrm>
          <a:prstGeom prst="rect">
            <a:avLst/>
          </a:prstGeom>
        </p:spPr>
      </p:pic>
      <p:sp>
        <p:nvSpPr>
          <p:cNvPr id="4" name="内容占位符 3"/>
          <p:cNvSpPr txBox="1">
            <a:spLocks/>
          </p:cNvSpPr>
          <p:nvPr/>
        </p:nvSpPr>
        <p:spPr>
          <a:xfrm>
            <a:off x="323850" y="1195250"/>
            <a:ext cx="5181600" cy="5171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smtClean="0"/>
              <a:t>SCSI</a:t>
            </a:r>
            <a:r>
              <a:rPr lang="zh-CN" altLang="en-US" sz="1800"/>
              <a:t>总线上的每个设备都必须有一个唯一的设备</a:t>
            </a:r>
            <a:r>
              <a:rPr lang="en-US" altLang="zh-CN" sz="1800" smtClean="0"/>
              <a:t>ID</a:t>
            </a:r>
            <a:r>
              <a:rPr lang="zh-CN" altLang="en-US" sz="1800"/>
              <a:t>。</a:t>
            </a:r>
            <a:r>
              <a:rPr lang="zh-CN" altLang="en-US" sz="1800" smtClean="0"/>
              <a:t>设备</a:t>
            </a:r>
            <a:r>
              <a:rPr lang="en-US" altLang="zh-CN" sz="1800"/>
              <a:t>ID</a:t>
            </a:r>
            <a:r>
              <a:rPr lang="zh-CN" altLang="en-US" sz="1800"/>
              <a:t>一方面用以寻址，另一个作用是标识该设备在总线使用上的优先级。此外，在同一条总线上连接的不同的设备的设备</a:t>
            </a:r>
            <a:r>
              <a:rPr lang="en-US" altLang="zh-CN" sz="1800"/>
              <a:t>ID</a:t>
            </a:r>
            <a:r>
              <a:rPr lang="zh-CN" altLang="en-US" sz="1800"/>
              <a:t>必须不同，否则就会引起寻址和优先级的冲突。</a:t>
            </a:r>
          </a:p>
          <a:p>
            <a:r>
              <a:rPr lang="zh-CN" altLang="en-US" sz="1800"/>
              <a:t>每一个存储设备可能包括若干个子设备，如虚拟磁盘、磁带驱动器等。 因此</a:t>
            </a:r>
            <a:r>
              <a:rPr lang="en-US" altLang="zh-CN" sz="1800"/>
              <a:t>SCSI</a:t>
            </a:r>
            <a:r>
              <a:rPr lang="zh-CN" altLang="en-US" sz="1800"/>
              <a:t>协议引入了逻辑单元号</a:t>
            </a:r>
            <a:r>
              <a:rPr lang="en-US" altLang="zh-CN" sz="1800"/>
              <a:t>LUN ID</a:t>
            </a:r>
            <a:r>
              <a:rPr lang="zh-CN" altLang="en-US" sz="1800"/>
              <a:t>，以便于对存储设备中的子设备进行寻址。</a:t>
            </a:r>
          </a:p>
          <a:p>
            <a:r>
              <a:rPr lang="zh-CN" altLang="en-US" sz="1800"/>
              <a:t>传统的</a:t>
            </a:r>
            <a:r>
              <a:rPr lang="en-US" altLang="zh-CN" sz="1800"/>
              <a:t>SCSI</a:t>
            </a:r>
            <a:r>
              <a:rPr lang="zh-CN" altLang="en-US" sz="1800"/>
              <a:t>控制器连接单条总线，相应的只具有一个总线号。企业级的一个服务器则可能配置了多个</a:t>
            </a:r>
            <a:r>
              <a:rPr lang="en-US" altLang="zh-CN" sz="1800"/>
              <a:t>SCSI</a:t>
            </a:r>
            <a:r>
              <a:rPr lang="zh-CN" altLang="en-US" sz="1800"/>
              <a:t>控制器，从而就可能有多条</a:t>
            </a:r>
            <a:r>
              <a:rPr lang="en-US" altLang="zh-CN" sz="1800"/>
              <a:t>SCSI</a:t>
            </a:r>
            <a:r>
              <a:rPr lang="zh-CN" altLang="en-US" sz="1800"/>
              <a:t>总线。在引入存储网络之后，每个</a:t>
            </a:r>
            <a:r>
              <a:rPr lang="en-US" altLang="zh-CN" sz="1800"/>
              <a:t>FC HBA</a:t>
            </a:r>
            <a:r>
              <a:rPr lang="zh-CN" altLang="en-US" sz="1800"/>
              <a:t>（</a:t>
            </a:r>
            <a:r>
              <a:rPr lang="en-US" altLang="zh-CN" sz="1800"/>
              <a:t>Host Bus Adapter</a:t>
            </a:r>
            <a:r>
              <a:rPr lang="zh-CN" altLang="en-US" sz="1800"/>
              <a:t>）或</a:t>
            </a:r>
            <a:r>
              <a:rPr lang="en-US" altLang="zh-CN" sz="1800"/>
              <a:t>iSCSI</a:t>
            </a:r>
            <a:r>
              <a:rPr lang="zh-CN" altLang="en-US" sz="1800"/>
              <a:t>（</a:t>
            </a:r>
            <a:r>
              <a:rPr lang="en-US" altLang="zh-CN" sz="1800"/>
              <a:t>Internet SCSI</a:t>
            </a:r>
            <a:r>
              <a:rPr lang="zh-CN" altLang="en-US" sz="1800"/>
              <a:t>）网卡也都各连接着一条总线，因此必须对每一条总线分配一个总线号，在他们之间依靠不同的总线号加以区分。我们可以使用一个三元描述标识一个</a:t>
            </a:r>
            <a:r>
              <a:rPr lang="en-US" altLang="zh-CN" sz="1800"/>
              <a:t>SCSI</a:t>
            </a:r>
            <a:r>
              <a:rPr lang="zh-CN" altLang="en-US" sz="1800"/>
              <a:t>目标：总线号</a:t>
            </a:r>
            <a:r>
              <a:rPr lang="en-US" altLang="zh-CN" sz="1800"/>
              <a:t>/</a:t>
            </a:r>
            <a:r>
              <a:rPr lang="zh-CN" altLang="en-US" sz="1800"/>
              <a:t>目标设备</a:t>
            </a:r>
            <a:r>
              <a:rPr lang="en-US" altLang="zh-CN" sz="1800"/>
              <a:t>ID/</a:t>
            </a:r>
            <a:r>
              <a:rPr lang="zh-CN" altLang="en-US" sz="1800"/>
              <a:t>逻辑单元号</a:t>
            </a:r>
            <a:r>
              <a:rPr lang="en-US" altLang="zh-CN" sz="1800"/>
              <a:t>LUN ID</a:t>
            </a:r>
            <a:r>
              <a:rPr lang="zh-CN" altLang="en-US" sz="1800"/>
              <a:t>。</a:t>
            </a:r>
          </a:p>
        </p:txBody>
      </p:sp>
    </p:spTree>
    <p:extLst>
      <p:ext uri="{BB962C8B-B14F-4D97-AF65-F5344CB8AC3E}">
        <p14:creationId xmlns:p14="http://schemas.microsoft.com/office/powerpoint/2010/main" val="20610813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SCSI</a:t>
            </a:r>
            <a:r>
              <a:rPr lang="zh-CN" altLang="en-US"/>
              <a:t>总线接入计算机总线</a:t>
            </a:r>
          </a:p>
        </p:txBody>
      </p:sp>
      <p:pic>
        <p:nvPicPr>
          <p:cNvPr id="3" name="图片 2"/>
          <p:cNvPicPr>
            <a:picLocks noChangeAspect="1"/>
          </p:cNvPicPr>
          <p:nvPr/>
        </p:nvPicPr>
        <p:blipFill>
          <a:blip r:embed="rId3"/>
          <a:stretch>
            <a:fillRect/>
          </a:stretch>
        </p:blipFill>
        <p:spPr>
          <a:xfrm>
            <a:off x="2489415" y="1117601"/>
            <a:ext cx="7426815" cy="5658928"/>
          </a:xfrm>
          <a:prstGeom prst="rect">
            <a:avLst/>
          </a:prstGeom>
        </p:spPr>
      </p:pic>
    </p:spTree>
    <p:extLst>
      <p:ext uri="{BB962C8B-B14F-4D97-AF65-F5344CB8AC3E}">
        <p14:creationId xmlns:p14="http://schemas.microsoft.com/office/powerpoint/2010/main" val="4780445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SCSI</a:t>
            </a:r>
            <a:r>
              <a:rPr lang="zh-CN" altLang="en-US" smtClean="0"/>
              <a:t>读操作</a:t>
            </a:r>
            <a:endParaRPr lang="zh-CN" altLang="en-US"/>
          </a:p>
        </p:txBody>
      </p:sp>
      <p:pic>
        <p:nvPicPr>
          <p:cNvPr id="5" name="图片 4"/>
          <p:cNvPicPr>
            <a:picLocks noChangeAspect="1"/>
          </p:cNvPicPr>
          <p:nvPr/>
        </p:nvPicPr>
        <p:blipFill>
          <a:blip r:embed="rId3"/>
          <a:stretch>
            <a:fillRect/>
          </a:stretch>
        </p:blipFill>
        <p:spPr>
          <a:xfrm>
            <a:off x="1905529" y="1515356"/>
            <a:ext cx="8170238" cy="3993621"/>
          </a:xfrm>
          <a:prstGeom prst="rect">
            <a:avLst/>
          </a:prstGeom>
        </p:spPr>
      </p:pic>
    </p:spTree>
    <p:extLst>
      <p:ext uri="{BB962C8B-B14F-4D97-AF65-F5344CB8AC3E}">
        <p14:creationId xmlns:p14="http://schemas.microsoft.com/office/powerpoint/2010/main" val="31508112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SCSI</a:t>
            </a:r>
            <a:r>
              <a:rPr lang="zh-CN" altLang="en-US"/>
              <a:t>写</a:t>
            </a:r>
            <a:r>
              <a:rPr lang="zh-CN" altLang="en-US" smtClean="0"/>
              <a:t>操作</a:t>
            </a:r>
            <a:endParaRPr lang="zh-CN" altLang="en-US"/>
          </a:p>
        </p:txBody>
      </p:sp>
      <p:pic>
        <p:nvPicPr>
          <p:cNvPr id="6" name="图片 5"/>
          <p:cNvPicPr>
            <a:picLocks noChangeAspect="1"/>
          </p:cNvPicPr>
          <p:nvPr/>
        </p:nvPicPr>
        <p:blipFill>
          <a:blip r:embed="rId3"/>
          <a:stretch>
            <a:fillRect/>
          </a:stretch>
        </p:blipFill>
        <p:spPr>
          <a:xfrm>
            <a:off x="2319725" y="1286318"/>
            <a:ext cx="7568203" cy="4358126"/>
          </a:xfrm>
          <a:prstGeom prst="rect">
            <a:avLst/>
          </a:prstGeom>
        </p:spPr>
      </p:pic>
    </p:spTree>
    <p:extLst>
      <p:ext uri="{BB962C8B-B14F-4D97-AF65-F5344CB8AC3E}">
        <p14:creationId xmlns:p14="http://schemas.microsoft.com/office/powerpoint/2010/main" val="2115942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FC</a:t>
            </a:r>
            <a:r>
              <a:rPr lang="zh-CN" altLang="en-US" smtClean="0"/>
              <a:t>（</a:t>
            </a:r>
            <a:r>
              <a:rPr lang="en-US" altLang="zh-CN" smtClean="0"/>
              <a:t>Fibre Channel</a:t>
            </a:r>
            <a:r>
              <a:rPr lang="zh-CN" altLang="en-US" smtClean="0"/>
              <a:t>）网络</a:t>
            </a:r>
            <a:endParaRPr lang="zh-CN" altLang="en-US"/>
          </a:p>
        </p:txBody>
      </p:sp>
      <p:sp>
        <p:nvSpPr>
          <p:cNvPr id="3" name="内容占位符 2"/>
          <p:cNvSpPr>
            <a:spLocks noGrp="1"/>
          </p:cNvSpPr>
          <p:nvPr>
            <p:ph idx="1"/>
          </p:nvPr>
        </p:nvSpPr>
        <p:spPr/>
        <p:txBody>
          <a:bodyPr>
            <a:normAutofit fontScale="92500" lnSpcReduction="10000"/>
          </a:bodyPr>
          <a:lstStyle/>
          <a:p>
            <a:r>
              <a:rPr lang="en-US" altLang="zh-CN"/>
              <a:t>FC</a:t>
            </a:r>
            <a:r>
              <a:rPr lang="zh-CN" altLang="en-US"/>
              <a:t>协议自从</a:t>
            </a:r>
            <a:r>
              <a:rPr lang="en-US" altLang="zh-CN"/>
              <a:t>1988</a:t>
            </a:r>
            <a:r>
              <a:rPr lang="zh-CN" altLang="en-US"/>
              <a:t>年出现以来，已经发展成为一项非常复杂、高速的网络技术。它最初并不是研究来作为一种存储网络技术的。最早版本的</a:t>
            </a:r>
            <a:r>
              <a:rPr lang="en-US" altLang="zh-CN"/>
              <a:t>FC</a:t>
            </a:r>
            <a:r>
              <a:rPr lang="zh-CN" altLang="en-US"/>
              <a:t>协议是一种为了包括</a:t>
            </a:r>
            <a:r>
              <a:rPr lang="en-US" altLang="zh-CN"/>
              <a:t>IP</a:t>
            </a:r>
            <a:r>
              <a:rPr lang="zh-CN" altLang="en-US"/>
              <a:t>数据网在内的多种目的而推出的高速骨干网技术，它是作为惠普、</a:t>
            </a:r>
            <a:r>
              <a:rPr lang="en-US" altLang="zh-CN"/>
              <a:t>Sun</a:t>
            </a:r>
            <a:r>
              <a:rPr lang="zh-CN" altLang="en-US"/>
              <a:t>和</a:t>
            </a:r>
            <a:r>
              <a:rPr lang="en-US" altLang="zh-CN"/>
              <a:t>IBM</a:t>
            </a:r>
            <a:r>
              <a:rPr lang="zh-CN" altLang="en-US"/>
              <a:t>等公司组成的</a:t>
            </a:r>
            <a:r>
              <a:rPr lang="en-US" altLang="zh-CN"/>
              <a:t>R&amp;D</a:t>
            </a:r>
            <a:r>
              <a:rPr lang="zh-CN" altLang="en-US"/>
              <a:t>实验室中的一项研究项目开始出现的。曾经有几年，</a:t>
            </a:r>
            <a:r>
              <a:rPr lang="en-US" altLang="zh-CN"/>
              <a:t>FC</a:t>
            </a:r>
            <a:r>
              <a:rPr lang="zh-CN" altLang="en-US"/>
              <a:t>协议的开发者认为这项技术有一天会取代</a:t>
            </a:r>
            <a:r>
              <a:rPr lang="en-US" altLang="zh-CN"/>
              <a:t>100BaseT</a:t>
            </a:r>
            <a:r>
              <a:rPr lang="zh-CN" altLang="en-US"/>
              <a:t>以太网和</a:t>
            </a:r>
            <a:r>
              <a:rPr lang="en-US" altLang="zh-CN"/>
              <a:t>FDDI</a:t>
            </a:r>
            <a:r>
              <a:rPr lang="zh-CN" altLang="en-US"/>
              <a:t>网络。在</a:t>
            </a:r>
            <a:r>
              <a:rPr lang="en-US" altLang="zh-CN"/>
              <a:t>20</a:t>
            </a:r>
            <a:r>
              <a:rPr lang="zh-CN" altLang="en-US"/>
              <a:t>世纪</a:t>
            </a:r>
            <a:r>
              <a:rPr lang="en-US" altLang="zh-CN"/>
              <a:t>90</a:t>
            </a:r>
            <a:r>
              <a:rPr lang="zh-CN" altLang="en-US"/>
              <a:t>年代中期，还可以看到研究人员关于</a:t>
            </a:r>
            <a:r>
              <a:rPr lang="en-US" altLang="zh-CN"/>
              <a:t>FC</a:t>
            </a:r>
            <a:r>
              <a:rPr lang="zh-CN" altLang="en-US"/>
              <a:t>技术的论文。这些论文论述了</a:t>
            </a:r>
            <a:r>
              <a:rPr lang="en-US" altLang="zh-CN"/>
              <a:t>FC</a:t>
            </a:r>
            <a:r>
              <a:rPr lang="zh-CN" altLang="en-US"/>
              <a:t>协议作为一种高速骨干网络技术的优点和能力，而把存储作为不重要的应用放在了第二位</a:t>
            </a:r>
            <a:r>
              <a:rPr lang="zh-CN" altLang="en-US" smtClean="0"/>
              <a:t>。</a:t>
            </a:r>
            <a:endParaRPr lang="zh-CN" altLang="en-US"/>
          </a:p>
          <a:p>
            <a:r>
              <a:rPr lang="en-US" altLang="zh-CN"/>
              <a:t>Fibre Channel</a:t>
            </a:r>
            <a:r>
              <a:rPr lang="zh-CN" altLang="en-US"/>
              <a:t>也就是“网状通道”的意思，简称</a:t>
            </a:r>
            <a:r>
              <a:rPr lang="en-US" altLang="zh-CN"/>
              <a:t>FC</a:t>
            </a:r>
            <a:r>
              <a:rPr lang="zh-CN" altLang="en-US" smtClean="0"/>
              <a:t>。</a:t>
            </a:r>
            <a:endParaRPr lang="en-US" altLang="zh-CN" smtClean="0"/>
          </a:p>
          <a:p>
            <a:r>
              <a:rPr lang="en-US" altLang="zh-CN" smtClean="0"/>
              <a:t>Fiber</a:t>
            </a:r>
            <a:r>
              <a:rPr lang="zh-CN" altLang="en-US"/>
              <a:t>和</a:t>
            </a:r>
            <a:r>
              <a:rPr lang="en-US" altLang="zh-CN"/>
              <a:t>Fibre</a:t>
            </a:r>
            <a:r>
              <a:rPr lang="zh-CN" altLang="en-US"/>
              <a:t>只有一字之差，所以产生了很多流传的误解。</a:t>
            </a:r>
            <a:r>
              <a:rPr lang="en-US" altLang="zh-CN"/>
              <a:t>FC</a:t>
            </a:r>
            <a:r>
              <a:rPr lang="zh-CN" altLang="en-US"/>
              <a:t>只代表</a:t>
            </a:r>
            <a:r>
              <a:rPr lang="en-US" altLang="zh-CN"/>
              <a:t>Fibre Channel</a:t>
            </a:r>
            <a:r>
              <a:rPr lang="zh-CN" altLang="en-US"/>
              <a:t>，而不是</a:t>
            </a:r>
            <a:r>
              <a:rPr lang="en-US" altLang="zh-CN"/>
              <a:t>Fiber Channel</a:t>
            </a:r>
            <a:endParaRPr lang="zh-CN" altLang="en-US"/>
          </a:p>
        </p:txBody>
      </p:sp>
    </p:spTree>
    <p:extLst>
      <p:ext uri="{BB962C8B-B14F-4D97-AF65-F5344CB8AC3E}">
        <p14:creationId xmlns:p14="http://schemas.microsoft.com/office/powerpoint/2010/main" val="32793062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FC</a:t>
            </a:r>
            <a:r>
              <a:rPr lang="zh-CN" altLang="en-US" smtClean="0"/>
              <a:t>帧结构</a:t>
            </a:r>
            <a:endParaRPr lang="zh-CN" altLang="en-US"/>
          </a:p>
        </p:txBody>
      </p:sp>
      <p:pic>
        <p:nvPicPr>
          <p:cNvPr id="5" name="图片 4"/>
          <p:cNvPicPr>
            <a:picLocks noChangeAspect="1"/>
          </p:cNvPicPr>
          <p:nvPr/>
        </p:nvPicPr>
        <p:blipFill>
          <a:blip r:embed="rId2"/>
          <a:stretch>
            <a:fillRect/>
          </a:stretch>
        </p:blipFill>
        <p:spPr>
          <a:xfrm>
            <a:off x="1588028" y="1095903"/>
            <a:ext cx="9286875" cy="5343525"/>
          </a:xfrm>
          <a:prstGeom prst="rect">
            <a:avLst/>
          </a:prstGeom>
        </p:spPr>
      </p:pic>
    </p:spTree>
    <p:extLst>
      <p:ext uri="{BB962C8B-B14F-4D97-AF65-F5344CB8AC3E}">
        <p14:creationId xmlns:p14="http://schemas.microsoft.com/office/powerpoint/2010/main" val="25518509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FC</a:t>
            </a:r>
            <a:r>
              <a:rPr lang="zh-CN" altLang="en-US" smtClean="0"/>
              <a:t>流控</a:t>
            </a:r>
            <a:endParaRPr lang="zh-CN" altLang="en-US"/>
          </a:p>
        </p:txBody>
      </p:sp>
      <p:pic>
        <p:nvPicPr>
          <p:cNvPr id="3" name="图片 2"/>
          <p:cNvPicPr>
            <a:picLocks noChangeAspect="1"/>
          </p:cNvPicPr>
          <p:nvPr/>
        </p:nvPicPr>
        <p:blipFill>
          <a:blip r:embed="rId3"/>
          <a:stretch>
            <a:fillRect/>
          </a:stretch>
        </p:blipFill>
        <p:spPr>
          <a:xfrm>
            <a:off x="2314222" y="1392971"/>
            <a:ext cx="7284861" cy="5257242"/>
          </a:xfrm>
          <a:prstGeom prst="rect">
            <a:avLst/>
          </a:prstGeom>
        </p:spPr>
      </p:pic>
    </p:spTree>
    <p:extLst>
      <p:ext uri="{BB962C8B-B14F-4D97-AF65-F5344CB8AC3E}">
        <p14:creationId xmlns:p14="http://schemas.microsoft.com/office/powerpoint/2010/main" val="37894482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FC</a:t>
            </a:r>
            <a:r>
              <a:rPr lang="zh-CN" altLang="en-US" smtClean="0"/>
              <a:t>网络拓扑</a:t>
            </a:r>
            <a:endParaRPr lang="zh-CN" altLang="en-US"/>
          </a:p>
        </p:txBody>
      </p:sp>
      <p:sp>
        <p:nvSpPr>
          <p:cNvPr id="3" name="内容占位符 2"/>
          <p:cNvSpPr>
            <a:spLocks noGrp="1"/>
          </p:cNvSpPr>
          <p:nvPr>
            <p:ph idx="1"/>
          </p:nvPr>
        </p:nvSpPr>
        <p:spPr/>
        <p:txBody>
          <a:bodyPr/>
          <a:lstStyle/>
          <a:p>
            <a:r>
              <a:rPr lang="en-US" altLang="zh-CN" smtClean="0"/>
              <a:t>FC-AL</a:t>
            </a:r>
            <a:r>
              <a:rPr lang="zh-CN" altLang="en-US" smtClean="0"/>
              <a:t>（</a:t>
            </a:r>
            <a:r>
              <a:rPr lang="en-US" altLang="zh-CN" smtClean="0"/>
              <a:t>Arbitral Loop</a:t>
            </a:r>
            <a:r>
              <a:rPr lang="zh-CN" altLang="en-US" smtClean="0"/>
              <a:t>）</a:t>
            </a:r>
            <a:endParaRPr lang="en-US" altLang="zh-CN" smtClean="0"/>
          </a:p>
          <a:p>
            <a:r>
              <a:rPr lang="en-US" altLang="zh-CN"/>
              <a:t>Fabric</a:t>
            </a:r>
            <a:endParaRPr lang="zh-CN" altLang="en-US"/>
          </a:p>
        </p:txBody>
      </p:sp>
    </p:spTree>
    <p:extLst>
      <p:ext uri="{BB962C8B-B14F-4D97-AF65-F5344CB8AC3E}">
        <p14:creationId xmlns:p14="http://schemas.microsoft.com/office/powerpoint/2010/main" val="21090507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FC</a:t>
            </a:r>
            <a:r>
              <a:rPr lang="zh-CN" altLang="en-US"/>
              <a:t>仲裁环结构</a:t>
            </a:r>
          </a:p>
        </p:txBody>
      </p:sp>
      <p:pic>
        <p:nvPicPr>
          <p:cNvPr id="3" name="图片 2"/>
          <p:cNvPicPr>
            <a:picLocks noChangeAspect="1"/>
          </p:cNvPicPr>
          <p:nvPr/>
        </p:nvPicPr>
        <p:blipFill>
          <a:blip r:embed="rId3"/>
          <a:stretch>
            <a:fillRect/>
          </a:stretch>
        </p:blipFill>
        <p:spPr>
          <a:xfrm>
            <a:off x="2325510" y="1170290"/>
            <a:ext cx="6933847" cy="5540955"/>
          </a:xfrm>
          <a:prstGeom prst="rect">
            <a:avLst/>
          </a:prstGeom>
        </p:spPr>
      </p:pic>
    </p:spTree>
    <p:extLst>
      <p:ext uri="{BB962C8B-B14F-4D97-AF65-F5344CB8AC3E}">
        <p14:creationId xmlns:p14="http://schemas.microsoft.com/office/powerpoint/2010/main" val="9982507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AL</a:t>
            </a:r>
            <a:r>
              <a:rPr lang="zh-CN" altLang="en-US"/>
              <a:t>环路数据帧传输机制</a:t>
            </a:r>
          </a:p>
        </p:txBody>
      </p:sp>
      <p:pic>
        <p:nvPicPr>
          <p:cNvPr id="3" name="图片 2"/>
          <p:cNvPicPr>
            <a:picLocks noChangeAspect="1"/>
          </p:cNvPicPr>
          <p:nvPr/>
        </p:nvPicPr>
        <p:blipFill>
          <a:blip r:embed="rId2"/>
          <a:stretch>
            <a:fillRect/>
          </a:stretch>
        </p:blipFill>
        <p:spPr>
          <a:xfrm>
            <a:off x="3375378" y="1484722"/>
            <a:ext cx="4873448" cy="4880799"/>
          </a:xfrm>
          <a:prstGeom prst="rect">
            <a:avLst/>
          </a:prstGeom>
        </p:spPr>
      </p:pic>
    </p:spTree>
    <p:extLst>
      <p:ext uri="{BB962C8B-B14F-4D97-AF65-F5344CB8AC3E}">
        <p14:creationId xmlns:p14="http://schemas.microsoft.com/office/powerpoint/2010/main" val="408374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块存储</a:t>
            </a:r>
            <a:endParaRPr lang="zh-CN" altLang="en-US"/>
          </a:p>
        </p:txBody>
      </p:sp>
      <p:sp>
        <p:nvSpPr>
          <p:cNvPr id="3" name="内容占位符 2"/>
          <p:cNvSpPr>
            <a:spLocks noGrp="1"/>
          </p:cNvSpPr>
          <p:nvPr>
            <p:ph idx="1"/>
          </p:nvPr>
        </p:nvSpPr>
        <p:spPr/>
        <p:txBody>
          <a:bodyPr>
            <a:normAutofit/>
          </a:bodyPr>
          <a:lstStyle/>
          <a:p>
            <a:r>
              <a:rPr lang="zh-CN" altLang="en-US"/>
              <a:t>传统的文件系统，是直接访问存储数据的硬件介质的。介质不关心也无法去关心这些数据的组织方式</a:t>
            </a:r>
            <a:r>
              <a:rPr lang="zh-CN" altLang="en-US"/>
              <a:t>以及</a:t>
            </a:r>
            <a:r>
              <a:rPr lang="zh-CN" altLang="en-US" smtClean="0"/>
              <a:t>结构：</a:t>
            </a:r>
            <a:r>
              <a:rPr lang="zh-CN" altLang="en-US"/>
              <a:t>所有数据按照固定的大小分块，每一块赋予一个用于寻址的编号。以大家比较熟悉的机械硬盘为例，一块就是一个扇区，老式硬盘是</a:t>
            </a:r>
            <a:r>
              <a:rPr lang="en-US" altLang="zh-CN"/>
              <a:t>512</a:t>
            </a:r>
            <a:r>
              <a:rPr lang="zh-CN" altLang="en-US"/>
              <a:t>字节大小，新硬盘是</a:t>
            </a:r>
            <a:r>
              <a:rPr lang="en-US" altLang="zh-CN"/>
              <a:t>4K</a:t>
            </a:r>
            <a:r>
              <a:rPr lang="zh-CN" altLang="en-US"/>
              <a:t>字节大小。老式硬盘用柱面</a:t>
            </a:r>
            <a:r>
              <a:rPr lang="en-US" altLang="zh-CN"/>
              <a:t>-</a:t>
            </a:r>
            <a:r>
              <a:rPr lang="zh-CN" altLang="en-US"/>
              <a:t>磁头</a:t>
            </a:r>
            <a:r>
              <a:rPr lang="en-US" altLang="zh-CN"/>
              <a:t>-</a:t>
            </a:r>
            <a:r>
              <a:rPr lang="zh-CN" altLang="en-US"/>
              <a:t>扇区号（</a:t>
            </a:r>
            <a:r>
              <a:rPr lang="en-US" altLang="zh-CN"/>
              <a:t>CHS</a:t>
            </a:r>
            <a:r>
              <a:rPr lang="zh-CN" altLang="en-US"/>
              <a:t>，</a:t>
            </a:r>
            <a:r>
              <a:rPr lang="en-US" altLang="zh-CN"/>
              <a:t>Cylinder-Head-Sector</a:t>
            </a:r>
            <a:r>
              <a:rPr lang="zh-CN" altLang="en-US"/>
              <a:t>）组成的编号进行寻址，现代硬盘用一个逻辑块编号寻址（</a:t>
            </a:r>
            <a:r>
              <a:rPr lang="en-US" altLang="zh-CN"/>
              <a:t>LBA</a:t>
            </a:r>
            <a:r>
              <a:rPr lang="zh-CN" altLang="en-US"/>
              <a:t>，</a:t>
            </a:r>
            <a:r>
              <a:rPr lang="en-US" altLang="zh-CN"/>
              <a:t>Logical Block Addressing</a:t>
            </a:r>
            <a:r>
              <a:rPr lang="zh-CN" altLang="en-US"/>
              <a:t>）。所以，硬盘往往又叫</a:t>
            </a:r>
            <a:r>
              <a:rPr lang="zh-CN" altLang="en-US" b="1"/>
              <a:t>块设备（</a:t>
            </a:r>
            <a:r>
              <a:rPr lang="en-US" altLang="zh-CN" b="1"/>
              <a:t>Block Device</a:t>
            </a:r>
            <a:r>
              <a:rPr lang="zh-CN" altLang="en-US" b="1"/>
              <a:t>）</a:t>
            </a:r>
            <a:r>
              <a:rPr lang="en-US" altLang="zh-CN"/>
              <a:t>,</a:t>
            </a:r>
            <a:r>
              <a:rPr lang="zh-CN" altLang="en-US"/>
              <a:t>当然，除了硬盘还有其它块设备，例如不同规格的软盘，各种规格的光盘，磁带等。</a:t>
            </a:r>
          </a:p>
          <a:p>
            <a:endParaRPr lang="zh-CN" altLang="en-US"/>
          </a:p>
          <a:p>
            <a:pPr marL="0" indent="0">
              <a:buNone/>
            </a:pPr>
            <a:endParaRPr lang="zh-CN" altLang="en-US"/>
          </a:p>
        </p:txBody>
      </p:sp>
    </p:spTree>
    <p:extLst>
      <p:ext uri="{BB962C8B-B14F-4D97-AF65-F5344CB8AC3E}">
        <p14:creationId xmlns:p14="http://schemas.microsoft.com/office/powerpoint/2010/main" val="642230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Cross Bar</a:t>
            </a:r>
            <a:r>
              <a:rPr lang="zh-CN" altLang="en-US"/>
              <a:t>交换矩阵</a:t>
            </a:r>
          </a:p>
        </p:txBody>
      </p:sp>
      <p:pic>
        <p:nvPicPr>
          <p:cNvPr id="3" name="图片 2"/>
          <p:cNvPicPr>
            <a:picLocks noChangeAspect="1"/>
          </p:cNvPicPr>
          <p:nvPr/>
        </p:nvPicPr>
        <p:blipFill>
          <a:blip r:embed="rId3"/>
          <a:stretch>
            <a:fillRect/>
          </a:stretch>
        </p:blipFill>
        <p:spPr>
          <a:xfrm>
            <a:off x="3456164" y="1594556"/>
            <a:ext cx="4895850" cy="4572000"/>
          </a:xfrm>
          <a:prstGeom prst="rect">
            <a:avLst/>
          </a:prstGeom>
        </p:spPr>
      </p:pic>
    </p:spTree>
    <p:extLst>
      <p:ext uri="{BB962C8B-B14F-4D97-AF65-F5344CB8AC3E}">
        <p14:creationId xmlns:p14="http://schemas.microsoft.com/office/powerpoint/2010/main" val="17421178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FC Fabric</a:t>
            </a:r>
            <a:r>
              <a:rPr lang="zh-CN" altLang="en-US" smtClean="0"/>
              <a:t>寻址</a:t>
            </a:r>
            <a:endParaRPr lang="zh-CN" altLang="en-US"/>
          </a:p>
        </p:txBody>
      </p:sp>
      <p:sp>
        <p:nvSpPr>
          <p:cNvPr id="3" name="内容占位符 2"/>
          <p:cNvSpPr>
            <a:spLocks noGrp="1"/>
          </p:cNvSpPr>
          <p:nvPr>
            <p:ph idx="1"/>
          </p:nvPr>
        </p:nvSpPr>
        <p:spPr/>
        <p:txBody>
          <a:bodyPr>
            <a:noAutofit/>
          </a:bodyPr>
          <a:lstStyle/>
          <a:p>
            <a:r>
              <a:rPr lang="zh-CN" altLang="en-US" sz="2000" smtClean="0"/>
              <a:t>像</a:t>
            </a:r>
            <a:r>
              <a:rPr lang="zh-CN" altLang="en-US" sz="2000"/>
              <a:t>以太网端口</a:t>
            </a:r>
            <a:r>
              <a:rPr lang="en-US" altLang="zh-CN" sz="2000"/>
              <a:t>MAC</a:t>
            </a:r>
            <a:r>
              <a:rPr lang="zh-CN" altLang="en-US" sz="2000"/>
              <a:t>地址一样，</a:t>
            </a:r>
            <a:r>
              <a:rPr lang="en-US" altLang="zh-CN" sz="2000"/>
              <a:t>FC</a:t>
            </a:r>
            <a:r>
              <a:rPr lang="zh-CN" altLang="en-US" sz="2000"/>
              <a:t>网络中的每个设备自身都有一个</a:t>
            </a:r>
            <a:r>
              <a:rPr lang="en-US" altLang="zh-CN" sz="2000"/>
              <a:t>WWNN</a:t>
            </a:r>
            <a:r>
              <a:rPr lang="zh-CN" altLang="en-US" sz="2000"/>
              <a:t>（</a:t>
            </a:r>
            <a:r>
              <a:rPr lang="en-US" altLang="zh-CN" sz="2000"/>
              <a:t>World Wide Node Name</a:t>
            </a:r>
            <a:r>
              <a:rPr lang="zh-CN" altLang="en-US" sz="2000"/>
              <a:t>），不管这个设备上有多少个</a:t>
            </a:r>
            <a:r>
              <a:rPr lang="en-US" altLang="zh-CN" sz="2000"/>
              <a:t>FC</a:t>
            </a:r>
            <a:r>
              <a:rPr lang="zh-CN" altLang="en-US" sz="2000"/>
              <a:t>端口，设备始终拥有一个固定的</a:t>
            </a:r>
            <a:r>
              <a:rPr lang="en-US" altLang="zh-CN" sz="2000"/>
              <a:t>WWNN</a:t>
            </a:r>
            <a:r>
              <a:rPr lang="zh-CN" altLang="en-US" sz="2000"/>
              <a:t>来代表它自身。然后，</a:t>
            </a:r>
            <a:r>
              <a:rPr lang="en-US" altLang="zh-CN" sz="2000"/>
              <a:t>FC</a:t>
            </a:r>
            <a:r>
              <a:rPr lang="zh-CN" altLang="en-US" sz="2000"/>
              <a:t>设备的每个端口都有一个</a:t>
            </a:r>
            <a:r>
              <a:rPr lang="en-US" altLang="zh-CN" sz="2000"/>
              <a:t>WWPN</a:t>
            </a:r>
            <a:r>
              <a:rPr lang="zh-CN" altLang="en-US" sz="2000"/>
              <a:t>（</a:t>
            </a:r>
            <a:r>
              <a:rPr lang="en-US" altLang="zh-CN" sz="2000"/>
              <a:t>World Wide Port Name</a:t>
            </a:r>
            <a:r>
              <a:rPr lang="zh-CN" altLang="en-US" sz="2000"/>
              <a:t>，世界范围的名字）地址，也就是说这个地址在世界范围内是唯一的，世界上没有两个接口地址是相同的</a:t>
            </a:r>
            <a:r>
              <a:rPr lang="zh-CN" altLang="en-US" sz="2000" smtClean="0"/>
              <a:t>。</a:t>
            </a:r>
            <a:endParaRPr lang="en-US" altLang="zh-CN" sz="2000" smtClean="0"/>
          </a:p>
          <a:p>
            <a:r>
              <a:rPr lang="en-US" altLang="zh-CN" sz="2000"/>
              <a:t>FC Fabric</a:t>
            </a:r>
            <a:r>
              <a:rPr lang="zh-CN" altLang="en-US" sz="2000"/>
              <a:t>拓扑在寻址和编址方面与以太网又有所不同。具体体现在以太网交换设备上的端口不需要有</a:t>
            </a:r>
            <a:r>
              <a:rPr lang="en-US" altLang="zh-CN" sz="2000"/>
              <a:t>MAC</a:t>
            </a:r>
            <a:r>
              <a:rPr lang="zh-CN" altLang="en-US" sz="2000"/>
              <a:t>地址，而</a:t>
            </a:r>
            <a:r>
              <a:rPr lang="en-US" altLang="zh-CN" sz="2000"/>
              <a:t>FC</a:t>
            </a:r>
            <a:r>
              <a:rPr lang="zh-CN" altLang="en-US" sz="2000"/>
              <a:t>交换机上的端口都有自己的</a:t>
            </a:r>
            <a:r>
              <a:rPr lang="en-US" altLang="zh-CN" sz="2000"/>
              <a:t>WWPN</a:t>
            </a:r>
            <a:r>
              <a:rPr lang="zh-CN" altLang="en-US" sz="2000"/>
              <a:t>地址。这是因为</a:t>
            </a:r>
            <a:r>
              <a:rPr lang="en-US" altLang="zh-CN" sz="2000"/>
              <a:t>FC</a:t>
            </a:r>
            <a:r>
              <a:rPr lang="zh-CN" altLang="en-US" sz="2000"/>
              <a:t>交换机要做的工作比以太网交换机多，许多智能和</a:t>
            </a:r>
            <a:r>
              <a:rPr lang="en-US" altLang="zh-CN" sz="2000"/>
              <a:t>FC</a:t>
            </a:r>
            <a:r>
              <a:rPr lang="zh-CN" altLang="en-US" sz="2000"/>
              <a:t>的逻辑都被集成在</a:t>
            </a:r>
            <a:r>
              <a:rPr lang="en-US" altLang="zh-CN" sz="2000"/>
              <a:t>FC</a:t>
            </a:r>
            <a:r>
              <a:rPr lang="zh-CN" altLang="en-US" sz="2000"/>
              <a:t>交换机上，而以太网的逻辑相对就简单了许多，因为上层逻辑都被交给诸如</a:t>
            </a:r>
            <a:r>
              <a:rPr lang="en-US" altLang="zh-CN" sz="2000"/>
              <a:t>TCP/IP</a:t>
            </a:r>
            <a:r>
              <a:rPr lang="zh-CN" altLang="en-US" sz="2000"/>
              <a:t>这样的上层协议实现了。然而</a:t>
            </a:r>
            <a:r>
              <a:rPr lang="en-US" altLang="zh-CN" sz="2000"/>
              <a:t>FC</a:t>
            </a:r>
            <a:r>
              <a:rPr lang="zh-CN" altLang="en-US" sz="2000"/>
              <a:t>的</a:t>
            </a:r>
            <a:r>
              <a:rPr lang="en-US" altLang="zh-CN" sz="2000"/>
              <a:t>Fabric</a:t>
            </a:r>
            <a:r>
              <a:rPr lang="zh-CN" altLang="en-US" sz="2000"/>
              <a:t>网中，</a:t>
            </a:r>
            <a:r>
              <a:rPr lang="en-US" altLang="zh-CN" sz="2000"/>
              <a:t>FC</a:t>
            </a:r>
            <a:r>
              <a:rPr lang="zh-CN" altLang="en-US" sz="2000"/>
              <a:t>交换机担当了很重要的角色，它需要处理到</a:t>
            </a:r>
            <a:r>
              <a:rPr lang="en-US" altLang="zh-CN" sz="2000"/>
              <a:t>FC</a:t>
            </a:r>
            <a:r>
              <a:rPr lang="zh-CN" altLang="en-US" sz="2000"/>
              <a:t>协议的最上层。每个</a:t>
            </a:r>
            <a:r>
              <a:rPr lang="en-US" altLang="zh-CN" sz="2000"/>
              <a:t>FC</a:t>
            </a:r>
            <a:r>
              <a:rPr lang="zh-CN" altLang="en-US" sz="2000"/>
              <a:t>终端设备除了和最终通信的目标有交互之外，还需要和</a:t>
            </a:r>
            <a:r>
              <a:rPr lang="en-US" altLang="zh-CN" sz="2000"/>
              <a:t>FC</a:t>
            </a:r>
            <a:r>
              <a:rPr lang="zh-CN" altLang="en-US" sz="2000"/>
              <a:t>交换机打好交道</a:t>
            </a:r>
            <a:r>
              <a:rPr lang="zh-CN" altLang="en-US" sz="2000" smtClean="0"/>
              <a:t>。</a:t>
            </a:r>
            <a:endParaRPr lang="en-US" altLang="zh-CN" sz="2000" smtClean="0"/>
          </a:p>
          <a:p>
            <a:r>
              <a:rPr lang="en-US" altLang="zh-CN" sz="2000"/>
              <a:t>WWNN</a:t>
            </a:r>
            <a:r>
              <a:rPr lang="zh-CN" altLang="en-US" sz="2000"/>
              <a:t>每个</a:t>
            </a:r>
            <a:r>
              <a:rPr lang="en-US" altLang="zh-CN" sz="2000"/>
              <a:t>FC</a:t>
            </a:r>
            <a:r>
              <a:rPr lang="zh-CN" altLang="en-US" sz="2000"/>
              <a:t>设备都被赋予一个</a:t>
            </a:r>
            <a:r>
              <a:rPr lang="en-US" altLang="zh-CN" sz="2000"/>
              <a:t>WWNN</a:t>
            </a:r>
            <a:r>
              <a:rPr lang="zh-CN" altLang="en-US" sz="2000"/>
              <a:t>，这个</a:t>
            </a:r>
            <a:r>
              <a:rPr lang="en-US" altLang="zh-CN" sz="2000"/>
              <a:t>WWNN</a:t>
            </a:r>
            <a:r>
              <a:rPr lang="zh-CN" altLang="en-US" sz="2000"/>
              <a:t>一般被写入设备的</a:t>
            </a:r>
            <a:r>
              <a:rPr lang="en-US" altLang="zh-CN" sz="2000"/>
              <a:t>ROM</a:t>
            </a:r>
            <a:r>
              <a:rPr lang="zh-CN" altLang="en-US" sz="2000"/>
              <a:t>中不能改变，但是在某些条件下也可以通过运行在设备上的程序动态的改变。</a:t>
            </a:r>
          </a:p>
        </p:txBody>
      </p:sp>
    </p:spTree>
    <p:extLst>
      <p:ext uri="{BB962C8B-B14F-4D97-AF65-F5344CB8AC3E}">
        <p14:creationId xmlns:p14="http://schemas.microsoft.com/office/powerpoint/2010/main" val="9127743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FC Fabric</a:t>
            </a:r>
            <a:r>
              <a:rPr lang="zh-CN" altLang="en-US" smtClean="0"/>
              <a:t>寻址 </a:t>
            </a:r>
            <a:r>
              <a:rPr lang="en-US" altLang="zh-CN" smtClean="0"/>
              <a:t>- cont</a:t>
            </a:r>
            <a:r>
              <a:rPr lang="en-US" altLang="zh-CN"/>
              <a:t>.</a:t>
            </a:r>
            <a:endParaRPr lang="zh-CN" altLang="en-US"/>
          </a:p>
        </p:txBody>
      </p:sp>
      <p:sp>
        <p:nvSpPr>
          <p:cNvPr id="3" name="内容占位符 2"/>
          <p:cNvSpPr>
            <a:spLocks noGrp="1"/>
          </p:cNvSpPr>
          <p:nvPr>
            <p:ph idx="1"/>
          </p:nvPr>
        </p:nvSpPr>
        <p:spPr/>
        <p:txBody>
          <a:bodyPr/>
          <a:lstStyle/>
          <a:p>
            <a:r>
              <a:rPr lang="en-US" altLang="zh-CN"/>
              <a:t>WWPN</a:t>
            </a:r>
            <a:r>
              <a:rPr lang="zh-CN" altLang="en-US"/>
              <a:t>和三个</a:t>
            </a:r>
            <a:r>
              <a:rPr lang="en-US" altLang="zh-CN"/>
              <a:t>IDWWPN</a:t>
            </a:r>
            <a:r>
              <a:rPr lang="zh-CN" altLang="en-US"/>
              <a:t>地址的长度是</a:t>
            </a:r>
            <a:r>
              <a:rPr lang="en-US" altLang="zh-CN"/>
              <a:t>64</a:t>
            </a:r>
            <a:r>
              <a:rPr lang="zh-CN" altLang="en-US"/>
              <a:t>位，比以太网的</a:t>
            </a:r>
            <a:r>
              <a:rPr lang="en-US" altLang="zh-CN"/>
              <a:t>MAC</a:t>
            </a:r>
            <a:r>
              <a:rPr lang="zh-CN" altLang="en-US"/>
              <a:t>地址还要长出</a:t>
            </a:r>
            <a:r>
              <a:rPr lang="en-US" altLang="zh-CN"/>
              <a:t>16</a:t>
            </a:r>
            <a:r>
              <a:rPr lang="zh-CN" altLang="en-US"/>
              <a:t>位</a:t>
            </a:r>
            <a:r>
              <a:rPr lang="zh-CN" altLang="en-US" smtClean="0"/>
              <a:t>。</a:t>
            </a:r>
            <a:endParaRPr lang="en-US" altLang="zh-CN" smtClean="0"/>
          </a:p>
          <a:p>
            <a:r>
              <a:rPr lang="zh-CN" altLang="en-US"/>
              <a:t>然而，如果</a:t>
            </a:r>
            <a:r>
              <a:rPr lang="en-US" altLang="zh-CN"/>
              <a:t>8B</a:t>
            </a:r>
            <a:r>
              <a:rPr lang="zh-CN" altLang="en-US"/>
              <a:t>长度的地址用于高效路由的话，</a:t>
            </a:r>
            <a:r>
              <a:rPr lang="zh-CN" altLang="en-US" smtClean="0"/>
              <a:t>无疑效率太低。所以</a:t>
            </a:r>
            <a:r>
              <a:rPr lang="en-US" altLang="zh-CN"/>
              <a:t>FC</a:t>
            </a:r>
            <a:r>
              <a:rPr lang="zh-CN" altLang="en-US"/>
              <a:t>协议决定在</a:t>
            </a:r>
            <a:r>
              <a:rPr lang="en-US" altLang="zh-CN"/>
              <a:t>WWPN</a:t>
            </a:r>
            <a:r>
              <a:rPr lang="zh-CN" altLang="en-US"/>
              <a:t>之上再映射一层寻址机制，就是像</a:t>
            </a:r>
            <a:r>
              <a:rPr lang="en-US" altLang="zh-CN"/>
              <a:t>MAC</a:t>
            </a:r>
            <a:r>
              <a:rPr lang="zh-CN" altLang="en-US"/>
              <a:t>和</a:t>
            </a:r>
            <a:r>
              <a:rPr lang="en-US" altLang="zh-CN"/>
              <a:t>IP</a:t>
            </a:r>
            <a:r>
              <a:rPr lang="zh-CN" altLang="en-US"/>
              <a:t>的映射一样，给每个连接到</a:t>
            </a:r>
            <a:r>
              <a:rPr lang="en-US" altLang="zh-CN"/>
              <a:t>FC</a:t>
            </a:r>
            <a:r>
              <a:rPr lang="zh-CN" altLang="en-US"/>
              <a:t>网络中的接口分配一个</a:t>
            </a:r>
            <a:r>
              <a:rPr lang="en-US" altLang="zh-CN"/>
              <a:t>Fabric ID</a:t>
            </a:r>
            <a:r>
              <a:rPr lang="zh-CN" altLang="en-US"/>
              <a:t>，用这个</a:t>
            </a:r>
            <a:r>
              <a:rPr lang="en-US" altLang="zh-CN"/>
              <a:t>ID</a:t>
            </a:r>
            <a:r>
              <a:rPr lang="zh-CN" altLang="en-US"/>
              <a:t>而不是</a:t>
            </a:r>
            <a:r>
              <a:rPr lang="en-US" altLang="zh-CN"/>
              <a:t>WWPN</a:t>
            </a:r>
            <a:r>
              <a:rPr lang="zh-CN" altLang="en-US"/>
              <a:t>来嵌入链路帧中做路由。这个</a:t>
            </a:r>
            <a:r>
              <a:rPr lang="en-US" altLang="zh-CN"/>
              <a:t>ID</a:t>
            </a:r>
            <a:r>
              <a:rPr lang="zh-CN" altLang="en-US"/>
              <a:t>长</a:t>
            </a:r>
            <a:r>
              <a:rPr lang="en-US" altLang="zh-CN"/>
              <a:t>24</a:t>
            </a:r>
            <a:r>
              <a:rPr lang="zh-CN" altLang="en-US"/>
              <a:t>位，高</a:t>
            </a:r>
            <a:r>
              <a:rPr lang="en-US" altLang="zh-CN"/>
              <a:t>8</a:t>
            </a:r>
            <a:r>
              <a:rPr lang="zh-CN" altLang="en-US"/>
              <a:t>位被定义成</a:t>
            </a:r>
            <a:r>
              <a:rPr lang="en-US" altLang="zh-CN"/>
              <a:t>Domain</a:t>
            </a:r>
            <a:r>
              <a:rPr lang="zh-CN" altLang="en-US"/>
              <a:t>区分符，中</a:t>
            </a:r>
            <a:r>
              <a:rPr lang="en-US" altLang="zh-CN"/>
              <a:t>8</a:t>
            </a:r>
            <a:r>
              <a:rPr lang="zh-CN" altLang="en-US"/>
              <a:t>位被定义为</a:t>
            </a:r>
            <a:r>
              <a:rPr lang="en-US" altLang="zh-CN"/>
              <a:t>Area</a:t>
            </a:r>
            <a:r>
              <a:rPr lang="zh-CN" altLang="en-US"/>
              <a:t>区分符，低</a:t>
            </a:r>
            <a:r>
              <a:rPr lang="en-US" altLang="zh-CN"/>
              <a:t>8</a:t>
            </a:r>
            <a:r>
              <a:rPr lang="zh-CN" altLang="en-US"/>
              <a:t>位定义为</a:t>
            </a:r>
            <a:r>
              <a:rPr lang="en-US" altLang="zh-CN"/>
              <a:t>PORT</a:t>
            </a:r>
            <a:r>
              <a:rPr lang="zh-CN" altLang="en-US"/>
              <a:t>区分符</a:t>
            </a:r>
            <a:r>
              <a:rPr lang="zh-CN" altLang="en-US" smtClean="0"/>
              <a:t>。</a:t>
            </a:r>
            <a:endParaRPr lang="en-US" altLang="zh-CN" smtClean="0"/>
          </a:p>
          <a:p>
            <a:r>
              <a:rPr lang="en-US" altLang="zh-CN"/>
              <a:t>WWPN</a:t>
            </a:r>
            <a:r>
              <a:rPr lang="zh-CN" altLang="en-US"/>
              <a:t>被映射到</a:t>
            </a:r>
            <a:r>
              <a:rPr lang="en-US" altLang="zh-CN"/>
              <a:t>Fabric ID</a:t>
            </a:r>
            <a:r>
              <a:rPr lang="zh-CN" altLang="en-US"/>
              <a:t>，一个</a:t>
            </a:r>
            <a:r>
              <a:rPr lang="en-US" altLang="zh-CN"/>
              <a:t>Fabric ID</a:t>
            </a:r>
            <a:r>
              <a:rPr lang="zh-CN" altLang="en-US"/>
              <a:t>所有</a:t>
            </a:r>
            <a:r>
              <a:rPr lang="en-US" altLang="zh-CN"/>
              <a:t>24b</a:t>
            </a:r>
            <a:r>
              <a:rPr lang="zh-CN" altLang="en-US"/>
              <a:t>又被分成</a:t>
            </a:r>
            <a:r>
              <a:rPr lang="en-US" altLang="zh-CN"/>
              <a:t>Domain ID</a:t>
            </a:r>
            <a:r>
              <a:rPr lang="zh-CN" altLang="en-US"/>
              <a:t>、</a:t>
            </a:r>
            <a:r>
              <a:rPr lang="en-US" altLang="zh-CN"/>
              <a:t>Area ID</a:t>
            </a:r>
            <a:r>
              <a:rPr lang="zh-CN" altLang="en-US"/>
              <a:t>、</a:t>
            </a:r>
            <a:r>
              <a:rPr lang="en-US" altLang="zh-CN"/>
              <a:t>Port ID</a:t>
            </a:r>
            <a:r>
              <a:rPr lang="zh-CN" altLang="en-US"/>
              <a:t>这三个亚寻址单元。</a:t>
            </a:r>
          </a:p>
        </p:txBody>
      </p:sp>
    </p:spTree>
    <p:extLst>
      <p:ext uri="{BB962C8B-B14F-4D97-AF65-F5344CB8AC3E}">
        <p14:creationId xmlns:p14="http://schemas.microsoft.com/office/powerpoint/2010/main" val="33744104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FC Fabric</a:t>
            </a:r>
            <a:r>
              <a:rPr lang="zh-CN" altLang="en-US" smtClean="0"/>
              <a:t>寻址 </a:t>
            </a:r>
            <a:r>
              <a:rPr lang="en-US" altLang="zh-CN" smtClean="0"/>
              <a:t>- cont.</a:t>
            </a:r>
            <a:endParaRPr lang="zh-CN" altLang="en-US"/>
          </a:p>
        </p:txBody>
      </p:sp>
      <p:sp>
        <p:nvSpPr>
          <p:cNvPr id="3" name="内容占位符 2"/>
          <p:cNvSpPr>
            <a:spLocks noGrp="1"/>
          </p:cNvSpPr>
          <p:nvPr>
            <p:ph idx="1"/>
          </p:nvPr>
        </p:nvSpPr>
        <p:spPr/>
        <p:txBody>
          <a:bodyPr>
            <a:normAutofit/>
          </a:bodyPr>
          <a:lstStyle/>
          <a:p>
            <a:r>
              <a:rPr lang="en-US" altLang="zh-CN" sz="1800" smtClean="0"/>
              <a:t>Domain </a:t>
            </a:r>
            <a:r>
              <a:rPr lang="en-US" altLang="zh-CN" sz="1800"/>
              <a:t>ID</a:t>
            </a:r>
            <a:r>
              <a:rPr lang="zh-CN" altLang="en-US" sz="1800"/>
              <a:t>：用来区分一个由众多交换机组成的大的</a:t>
            </a:r>
            <a:r>
              <a:rPr lang="en-US" altLang="zh-CN" sz="1800"/>
              <a:t>FC</a:t>
            </a:r>
            <a:r>
              <a:rPr lang="zh-CN" altLang="en-US" sz="1800"/>
              <a:t>网络中每个</a:t>
            </a:r>
            <a:r>
              <a:rPr lang="en-US" altLang="zh-CN" sz="1800"/>
              <a:t>FC</a:t>
            </a:r>
            <a:r>
              <a:rPr lang="zh-CN" altLang="en-US" sz="1800"/>
              <a:t>交换机本身。一个交换机上所有接口的</a:t>
            </a:r>
            <a:r>
              <a:rPr lang="en-US" altLang="zh-CN" sz="1800"/>
              <a:t>Fabric ID</a:t>
            </a:r>
            <a:r>
              <a:rPr lang="zh-CN" altLang="en-US" sz="1800"/>
              <a:t>都具有相同的高</a:t>
            </a:r>
            <a:r>
              <a:rPr lang="en-US" altLang="zh-CN" sz="1800"/>
              <a:t>8</a:t>
            </a:r>
            <a:r>
              <a:rPr lang="zh-CN" altLang="en-US" sz="1800"/>
              <a:t>位，即</a:t>
            </a:r>
            <a:r>
              <a:rPr lang="en-US" altLang="zh-CN" sz="1800"/>
              <a:t>Domain ID</a:t>
            </a:r>
            <a:r>
              <a:rPr lang="zh-CN" altLang="en-US" sz="1800"/>
              <a:t>。</a:t>
            </a:r>
            <a:r>
              <a:rPr lang="en-US" altLang="zh-CN" sz="1800"/>
              <a:t>Domain ID</a:t>
            </a:r>
            <a:r>
              <a:rPr lang="zh-CN" altLang="en-US" sz="1800"/>
              <a:t>同时也用来区分这个交换机本身，一个</a:t>
            </a:r>
            <a:r>
              <a:rPr lang="en-US" altLang="zh-CN" sz="1800"/>
              <a:t>Fabric</a:t>
            </a:r>
            <a:r>
              <a:rPr lang="zh-CN" altLang="en-US" sz="1800"/>
              <a:t>中的所有交换机拥有不同的</a:t>
            </a:r>
            <a:r>
              <a:rPr lang="en-US" altLang="zh-CN" sz="1800"/>
              <a:t>Domain ID</a:t>
            </a:r>
            <a:r>
              <a:rPr lang="zh-CN" altLang="en-US" sz="1800"/>
              <a:t>。一个多交换机组成的</a:t>
            </a:r>
            <a:r>
              <a:rPr lang="en-US" altLang="zh-CN" sz="1800"/>
              <a:t>Fabric</a:t>
            </a:r>
            <a:r>
              <a:rPr lang="zh-CN" altLang="en-US" sz="1800"/>
              <a:t>中，</a:t>
            </a:r>
            <a:r>
              <a:rPr lang="en-US" altLang="zh-CN" sz="1800"/>
              <a:t>Domain ID</a:t>
            </a:r>
            <a:r>
              <a:rPr lang="zh-CN" altLang="en-US" sz="1800"/>
              <a:t>是自动被主交换机分配给各个交换机的。根据</a:t>
            </a:r>
            <a:r>
              <a:rPr lang="en-US" altLang="zh-CN" sz="1800"/>
              <a:t>WWNN</a:t>
            </a:r>
            <a:r>
              <a:rPr lang="zh-CN" altLang="en-US" sz="1800"/>
              <a:t>号和一系列的选举帧的传送，</a:t>
            </a:r>
            <a:r>
              <a:rPr lang="en-US" altLang="zh-CN" sz="1800"/>
              <a:t>WWNN</a:t>
            </a:r>
            <a:r>
              <a:rPr lang="zh-CN" altLang="en-US" sz="1800"/>
              <a:t>最小者获胜成为主交换机，然后这个主交换机向所有其他交换机分配</a:t>
            </a:r>
            <a:r>
              <a:rPr lang="en-US" altLang="zh-CN" sz="1800"/>
              <a:t>Domain ID</a:t>
            </a:r>
            <a:r>
              <a:rPr lang="zh-CN" altLang="en-US" sz="1800"/>
              <a:t>，这个过程其实就是一系列的特殊帧的传送、解析和判断</a:t>
            </a:r>
            <a:r>
              <a:rPr lang="zh-CN" altLang="en-US" sz="1800" smtClean="0"/>
              <a:t>。</a:t>
            </a:r>
            <a:endParaRPr lang="zh-CN" altLang="en-US" sz="1800"/>
          </a:p>
          <a:p>
            <a:r>
              <a:rPr lang="en-US" altLang="zh-CN" sz="1800" smtClean="0"/>
              <a:t>Area </a:t>
            </a:r>
            <a:r>
              <a:rPr lang="en-US" altLang="zh-CN" sz="1800"/>
              <a:t>ID</a:t>
            </a:r>
            <a:r>
              <a:rPr lang="zh-CN" altLang="en-US" sz="1800"/>
              <a:t>：用来区分同一台交换机上的不同端口组，比如</a:t>
            </a:r>
            <a:r>
              <a:rPr lang="en-US" altLang="zh-CN" sz="1800"/>
              <a:t>1</a:t>
            </a:r>
            <a:r>
              <a:rPr lang="zh-CN" altLang="en-US" sz="1800"/>
              <a:t>、</a:t>
            </a:r>
            <a:r>
              <a:rPr lang="en-US" altLang="zh-CN" sz="1800"/>
              <a:t>2</a:t>
            </a:r>
            <a:r>
              <a:rPr lang="zh-CN" altLang="en-US" sz="1800"/>
              <a:t>、</a:t>
            </a:r>
            <a:r>
              <a:rPr lang="en-US" altLang="zh-CN" sz="1800"/>
              <a:t>3</a:t>
            </a:r>
            <a:r>
              <a:rPr lang="zh-CN" altLang="en-US" sz="1800"/>
              <a:t>、</a:t>
            </a:r>
            <a:r>
              <a:rPr lang="en-US" altLang="zh-CN" sz="1800"/>
              <a:t>4</a:t>
            </a:r>
            <a:r>
              <a:rPr lang="zh-CN" altLang="en-US" sz="1800"/>
              <a:t>端口属于</a:t>
            </a:r>
            <a:r>
              <a:rPr lang="en-US" altLang="zh-CN" sz="1800"/>
              <a:t>Area 1</a:t>
            </a:r>
            <a:r>
              <a:rPr lang="zh-CN" altLang="en-US" sz="1800"/>
              <a:t>，</a:t>
            </a:r>
            <a:r>
              <a:rPr lang="en-US" altLang="zh-CN" sz="1800"/>
              <a:t>5</a:t>
            </a:r>
            <a:r>
              <a:rPr lang="zh-CN" altLang="en-US" sz="1800"/>
              <a:t>、</a:t>
            </a:r>
            <a:r>
              <a:rPr lang="en-US" altLang="zh-CN" sz="1800"/>
              <a:t>6</a:t>
            </a:r>
            <a:r>
              <a:rPr lang="zh-CN" altLang="en-US" sz="1800"/>
              <a:t>、</a:t>
            </a:r>
            <a:r>
              <a:rPr lang="en-US" altLang="zh-CN" sz="1800"/>
              <a:t>7</a:t>
            </a:r>
            <a:r>
              <a:rPr lang="zh-CN" altLang="en-US" sz="1800"/>
              <a:t>、</a:t>
            </a:r>
            <a:r>
              <a:rPr lang="en-US" altLang="zh-CN" sz="1800"/>
              <a:t>8</a:t>
            </a:r>
            <a:r>
              <a:rPr lang="zh-CN" altLang="en-US" sz="1800"/>
              <a:t>端口属于</a:t>
            </a:r>
            <a:r>
              <a:rPr lang="en-US" altLang="zh-CN" sz="1800"/>
              <a:t>Area 2</a:t>
            </a:r>
            <a:r>
              <a:rPr lang="zh-CN" altLang="en-US" sz="1800"/>
              <a:t>等。其实</a:t>
            </a:r>
            <a:r>
              <a:rPr lang="en-US" altLang="zh-CN" sz="1800"/>
              <a:t>Area ID</a:t>
            </a:r>
            <a:r>
              <a:rPr lang="zh-CN" altLang="en-US" sz="1800"/>
              <a:t>这一层亚寻址单元意义不是很大。我们知道，每个</a:t>
            </a:r>
            <a:r>
              <a:rPr lang="en-US" altLang="zh-CN" sz="1800"/>
              <a:t>FC</a:t>
            </a:r>
            <a:r>
              <a:rPr lang="zh-CN" altLang="en-US" sz="1800"/>
              <a:t>接口都会对应一块用来管理它的芯片，然而每个这样的芯片却可以管理多个</a:t>
            </a:r>
            <a:r>
              <a:rPr lang="en-US" altLang="zh-CN" sz="1800"/>
              <a:t>FC</a:t>
            </a:r>
            <a:r>
              <a:rPr lang="zh-CN" altLang="en-US" sz="1800"/>
              <a:t>端口。所以如果一片芯片可以管理</a:t>
            </a:r>
            <a:r>
              <a:rPr lang="en-US" altLang="zh-CN" sz="1800"/>
              <a:t>1</a:t>
            </a:r>
            <a:r>
              <a:rPr lang="zh-CN" altLang="en-US" sz="1800"/>
              <a:t>、</a:t>
            </a:r>
            <a:r>
              <a:rPr lang="en-US" altLang="zh-CN" sz="1800"/>
              <a:t>2</a:t>
            </a:r>
            <a:r>
              <a:rPr lang="zh-CN" altLang="en-US" sz="1800"/>
              <a:t>、</a:t>
            </a:r>
            <a:r>
              <a:rPr lang="en-US" altLang="zh-CN" sz="1800"/>
              <a:t>3</a:t>
            </a:r>
            <a:r>
              <a:rPr lang="zh-CN" altLang="en-US" sz="1800"/>
              <a:t>、</a:t>
            </a:r>
            <a:r>
              <a:rPr lang="en-US" altLang="zh-CN" sz="1800"/>
              <a:t>4</a:t>
            </a:r>
            <a:r>
              <a:rPr lang="zh-CN" altLang="en-US" sz="1800"/>
              <a:t>号</a:t>
            </a:r>
            <a:r>
              <a:rPr lang="en-US" altLang="zh-CN" sz="1800"/>
              <a:t>FC</a:t>
            </a:r>
            <a:r>
              <a:rPr lang="zh-CN" altLang="en-US" sz="1800"/>
              <a:t>端口，那么这个芯片就可以属于一个</a:t>
            </a:r>
            <a:r>
              <a:rPr lang="en-US" altLang="zh-CN" sz="1800"/>
              <a:t>Area</a:t>
            </a:r>
            <a:r>
              <a:rPr lang="zh-CN" altLang="en-US" sz="1800"/>
              <a:t>，这也是</a:t>
            </a:r>
            <a:r>
              <a:rPr lang="en-US" altLang="zh-CN" sz="1800"/>
              <a:t>Area</a:t>
            </a:r>
            <a:r>
              <a:rPr lang="zh-CN" altLang="en-US" sz="1800"/>
              <a:t>的物理解释。同样，在主机端的</a:t>
            </a:r>
            <a:r>
              <a:rPr lang="en-US" altLang="zh-CN" sz="1800"/>
              <a:t>FC</a:t>
            </a:r>
            <a:r>
              <a:rPr lang="zh-CN" altLang="en-US" sz="1800"/>
              <a:t>适配卡上，一般也都是用一块芯片来管理多个</a:t>
            </a:r>
            <a:r>
              <a:rPr lang="en-US" altLang="zh-CN" sz="1800"/>
              <a:t>FC</a:t>
            </a:r>
            <a:r>
              <a:rPr lang="zh-CN" altLang="en-US" sz="1800"/>
              <a:t>接口的</a:t>
            </a:r>
            <a:r>
              <a:rPr lang="zh-CN" altLang="en-US" sz="1800" smtClean="0"/>
              <a:t>。</a:t>
            </a:r>
            <a:endParaRPr lang="zh-CN" altLang="en-US" sz="1800"/>
          </a:p>
          <a:p>
            <a:r>
              <a:rPr lang="en-US" altLang="zh-CN" sz="1800" smtClean="0"/>
              <a:t>Port </a:t>
            </a:r>
            <a:r>
              <a:rPr lang="en-US" altLang="zh-CN" sz="1800"/>
              <a:t>ID</a:t>
            </a:r>
            <a:r>
              <a:rPr lang="zh-CN" altLang="en-US" sz="1800"/>
              <a:t>：用来区分一个同</a:t>
            </a:r>
            <a:r>
              <a:rPr lang="en-US" altLang="zh-CN" sz="1800"/>
              <a:t>Area</a:t>
            </a:r>
            <a:r>
              <a:rPr lang="zh-CN" altLang="en-US" sz="1800"/>
              <a:t>中的不同</a:t>
            </a:r>
            <a:r>
              <a:rPr lang="en-US" altLang="zh-CN" sz="1800"/>
              <a:t>Port</a:t>
            </a:r>
            <a:r>
              <a:rPr lang="zh-CN" altLang="en-US" sz="1800" smtClean="0"/>
              <a:t>。</a:t>
            </a:r>
            <a:endParaRPr lang="zh-CN" altLang="en-US" sz="1800"/>
          </a:p>
          <a:p>
            <a:r>
              <a:rPr lang="zh-CN" altLang="en-US" sz="1800"/>
              <a:t>经过这样的</a:t>
            </a:r>
            <a:r>
              <a:rPr lang="en-US" altLang="zh-CN" sz="1800"/>
              <a:t>3</a:t>
            </a:r>
            <a:r>
              <a:rPr lang="zh-CN" altLang="en-US" sz="1800"/>
              <a:t>段式寻址体系，可以区分一个大</a:t>
            </a:r>
            <a:r>
              <a:rPr lang="en-US" altLang="zh-CN" sz="1800"/>
              <a:t>Fabric</a:t>
            </a:r>
            <a:r>
              <a:rPr lang="zh-CN" altLang="en-US" sz="1800"/>
              <a:t>中的每个交换机、交换机中的每个端口组及每个端口组中的端口。</a:t>
            </a:r>
          </a:p>
        </p:txBody>
      </p:sp>
    </p:spTree>
    <p:extLst>
      <p:ext uri="{BB962C8B-B14F-4D97-AF65-F5344CB8AC3E}">
        <p14:creationId xmlns:p14="http://schemas.microsoft.com/office/powerpoint/2010/main" val="23681041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FC</a:t>
            </a:r>
            <a:r>
              <a:rPr lang="zh-CN" altLang="en-US"/>
              <a:t>设备登录</a:t>
            </a:r>
            <a:r>
              <a:rPr lang="en-US" altLang="zh-CN"/>
              <a:t>Fabric</a:t>
            </a:r>
            <a:r>
              <a:rPr lang="zh-CN" altLang="en-US"/>
              <a:t>网络的过程</a:t>
            </a:r>
          </a:p>
        </p:txBody>
      </p:sp>
      <p:pic>
        <p:nvPicPr>
          <p:cNvPr id="4" name="图片 3"/>
          <p:cNvPicPr>
            <a:picLocks noChangeAspect="1"/>
          </p:cNvPicPr>
          <p:nvPr/>
        </p:nvPicPr>
        <p:blipFill>
          <a:blip r:embed="rId3"/>
          <a:stretch>
            <a:fillRect/>
          </a:stretch>
        </p:blipFill>
        <p:spPr>
          <a:xfrm>
            <a:off x="1557865" y="966651"/>
            <a:ext cx="9289345" cy="5759394"/>
          </a:xfrm>
          <a:prstGeom prst="rect">
            <a:avLst/>
          </a:prstGeom>
        </p:spPr>
      </p:pic>
    </p:spTree>
    <p:extLst>
      <p:ext uri="{BB962C8B-B14F-4D97-AF65-F5344CB8AC3E}">
        <p14:creationId xmlns:p14="http://schemas.microsoft.com/office/powerpoint/2010/main" val="26676705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FC</a:t>
            </a:r>
            <a:r>
              <a:rPr lang="zh-CN" altLang="en-US" smtClean="0"/>
              <a:t>协议层次 </a:t>
            </a:r>
            <a:r>
              <a:rPr lang="en-US" altLang="zh-CN" smtClean="0"/>
              <a:t>- </a:t>
            </a:r>
            <a:r>
              <a:rPr lang="zh-CN" altLang="en-US" smtClean="0"/>
              <a:t>传输层</a:t>
            </a:r>
            <a:endParaRPr lang="zh-CN" altLang="en-US"/>
          </a:p>
        </p:txBody>
      </p:sp>
      <p:pic>
        <p:nvPicPr>
          <p:cNvPr id="4" name="图片 3"/>
          <p:cNvPicPr>
            <a:picLocks noChangeAspect="1"/>
          </p:cNvPicPr>
          <p:nvPr/>
        </p:nvPicPr>
        <p:blipFill>
          <a:blip r:embed="rId2"/>
          <a:stretch>
            <a:fillRect/>
          </a:stretch>
        </p:blipFill>
        <p:spPr>
          <a:xfrm>
            <a:off x="1885067" y="1098373"/>
            <a:ext cx="8105775" cy="5857875"/>
          </a:xfrm>
          <a:prstGeom prst="rect">
            <a:avLst/>
          </a:prstGeom>
        </p:spPr>
      </p:pic>
    </p:spTree>
    <p:extLst>
      <p:ext uri="{BB962C8B-B14F-4D97-AF65-F5344CB8AC3E}">
        <p14:creationId xmlns:p14="http://schemas.microsoft.com/office/powerpoint/2010/main" val="21585332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FC-SAN </a:t>
            </a:r>
            <a:r>
              <a:rPr lang="zh-CN" altLang="en-US" smtClean="0"/>
              <a:t>和</a:t>
            </a:r>
            <a:r>
              <a:rPr lang="en-US" altLang="zh-CN" smtClean="0"/>
              <a:t> IP-SAN</a:t>
            </a:r>
            <a:endParaRPr lang="zh-CN" altLang="en-US"/>
          </a:p>
        </p:txBody>
      </p:sp>
      <p:pic>
        <p:nvPicPr>
          <p:cNvPr id="7" name="内容占位符 6"/>
          <p:cNvPicPr>
            <a:picLocks noGrp="1" noChangeAspect="1"/>
          </p:cNvPicPr>
          <p:nvPr>
            <p:ph sz="half" idx="1"/>
          </p:nvPr>
        </p:nvPicPr>
        <p:blipFill>
          <a:blip r:embed="rId2"/>
          <a:stretch>
            <a:fillRect/>
          </a:stretch>
        </p:blipFill>
        <p:spPr>
          <a:xfrm>
            <a:off x="722932" y="1551305"/>
            <a:ext cx="4520595" cy="4351338"/>
          </a:xfrm>
          <a:prstGeom prst="rect">
            <a:avLst/>
          </a:prstGeom>
        </p:spPr>
      </p:pic>
      <p:pic>
        <p:nvPicPr>
          <p:cNvPr id="11" name="图片 10"/>
          <p:cNvPicPr>
            <a:picLocks noChangeAspect="1"/>
          </p:cNvPicPr>
          <p:nvPr/>
        </p:nvPicPr>
        <p:blipFill>
          <a:blip r:embed="rId3"/>
          <a:stretch>
            <a:fillRect/>
          </a:stretch>
        </p:blipFill>
        <p:spPr>
          <a:xfrm>
            <a:off x="5960745" y="1952624"/>
            <a:ext cx="5876817" cy="3808095"/>
          </a:xfrm>
          <a:prstGeom prst="rect">
            <a:avLst/>
          </a:prstGeom>
        </p:spPr>
      </p:pic>
    </p:spTree>
    <p:extLst>
      <p:ext uri="{BB962C8B-B14F-4D97-AF65-F5344CB8AC3E}">
        <p14:creationId xmlns:p14="http://schemas.microsoft.com/office/powerpoint/2010/main" val="38940039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FC-SAN</a:t>
            </a:r>
            <a:r>
              <a:rPr lang="zh-CN" altLang="en-US"/>
              <a:t>组</a:t>
            </a:r>
            <a:r>
              <a:rPr lang="zh-CN" altLang="en-US" smtClean="0"/>
              <a:t>网方式</a:t>
            </a:r>
            <a:endParaRPr lang="zh-CN" altLang="en-US"/>
          </a:p>
        </p:txBody>
      </p:sp>
      <p:pic>
        <p:nvPicPr>
          <p:cNvPr id="3" name="图片 2"/>
          <p:cNvPicPr>
            <a:picLocks noChangeAspect="1"/>
          </p:cNvPicPr>
          <p:nvPr/>
        </p:nvPicPr>
        <p:blipFill>
          <a:blip r:embed="rId3"/>
          <a:stretch>
            <a:fillRect/>
          </a:stretch>
        </p:blipFill>
        <p:spPr>
          <a:xfrm>
            <a:off x="1514475" y="1243878"/>
            <a:ext cx="9163050" cy="4848225"/>
          </a:xfrm>
          <a:prstGeom prst="rect">
            <a:avLst/>
          </a:prstGeom>
        </p:spPr>
      </p:pic>
    </p:spTree>
    <p:extLst>
      <p:ext uri="{BB962C8B-B14F-4D97-AF65-F5344CB8AC3E}">
        <p14:creationId xmlns:p14="http://schemas.microsoft.com/office/powerpoint/2010/main" val="17736241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FC-SAN</a:t>
            </a:r>
            <a:r>
              <a:rPr lang="zh-CN" altLang="en-US" smtClean="0"/>
              <a:t>组件</a:t>
            </a:r>
            <a:endParaRPr lang="zh-CN" altLang="en-US"/>
          </a:p>
        </p:txBody>
      </p:sp>
      <p:sp>
        <p:nvSpPr>
          <p:cNvPr id="4" name="内容占位符 3"/>
          <p:cNvSpPr>
            <a:spLocks noGrp="1"/>
          </p:cNvSpPr>
          <p:nvPr>
            <p:ph sz="half" idx="1"/>
          </p:nvPr>
        </p:nvSpPr>
        <p:spPr>
          <a:xfrm>
            <a:off x="609600" y="1711325"/>
            <a:ext cx="5181600" cy="4351338"/>
          </a:xfrm>
        </p:spPr>
        <p:txBody>
          <a:bodyPr/>
          <a:lstStyle/>
          <a:p>
            <a:r>
              <a:rPr lang="zh-CN" altLang="en-US"/>
              <a:t>存储阵列设备</a:t>
            </a:r>
          </a:p>
          <a:p>
            <a:r>
              <a:rPr lang="zh-CN" altLang="en-US"/>
              <a:t>光纤交换机</a:t>
            </a:r>
          </a:p>
          <a:p>
            <a:r>
              <a:rPr lang="zh-CN" altLang="en-US"/>
              <a:t>主机总线设配</a:t>
            </a:r>
            <a:r>
              <a:rPr lang="zh-CN" altLang="en-US" smtClean="0"/>
              <a:t>卡</a:t>
            </a:r>
            <a:endParaRPr lang="en-US" altLang="zh-CN" smtClean="0"/>
          </a:p>
          <a:p>
            <a:pPr lvl="1"/>
            <a:r>
              <a:rPr lang="en-US" altLang="zh-CN" smtClean="0"/>
              <a:t>HBA</a:t>
            </a:r>
            <a:r>
              <a:rPr lang="zh-CN" altLang="en-US" smtClean="0"/>
              <a:t>：</a:t>
            </a:r>
            <a:r>
              <a:rPr lang="en-US" altLang="zh-CN" smtClean="0"/>
              <a:t>Host Bus Adaptor</a:t>
            </a:r>
            <a:endParaRPr lang="zh-CN" altLang="en-US"/>
          </a:p>
          <a:p>
            <a:r>
              <a:rPr lang="zh-CN" altLang="en-US"/>
              <a:t>光纤线缆</a:t>
            </a:r>
          </a:p>
        </p:txBody>
      </p:sp>
      <p:pic>
        <p:nvPicPr>
          <p:cNvPr id="3" name="图片 2"/>
          <p:cNvPicPr>
            <a:picLocks noChangeAspect="1"/>
          </p:cNvPicPr>
          <p:nvPr/>
        </p:nvPicPr>
        <p:blipFill>
          <a:blip r:embed="rId2"/>
          <a:stretch>
            <a:fillRect/>
          </a:stretch>
        </p:blipFill>
        <p:spPr>
          <a:xfrm>
            <a:off x="5676900" y="691515"/>
            <a:ext cx="5924550" cy="5857875"/>
          </a:xfrm>
          <a:prstGeom prst="rect">
            <a:avLst/>
          </a:prstGeom>
        </p:spPr>
      </p:pic>
      <p:pic>
        <p:nvPicPr>
          <p:cNvPr id="6" name="图片 5"/>
          <p:cNvPicPr>
            <a:picLocks noChangeAspect="1"/>
          </p:cNvPicPr>
          <p:nvPr/>
        </p:nvPicPr>
        <p:blipFill>
          <a:blip r:embed="rId3"/>
          <a:stretch>
            <a:fillRect/>
          </a:stretch>
        </p:blipFill>
        <p:spPr>
          <a:xfrm>
            <a:off x="1667902" y="4367828"/>
            <a:ext cx="2676376" cy="1694835"/>
          </a:xfrm>
          <a:prstGeom prst="rect">
            <a:avLst/>
          </a:prstGeom>
        </p:spPr>
      </p:pic>
    </p:spTree>
    <p:extLst>
      <p:ext uri="{BB962C8B-B14F-4D97-AF65-F5344CB8AC3E}">
        <p14:creationId xmlns:p14="http://schemas.microsoft.com/office/powerpoint/2010/main" val="41988092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FC</a:t>
            </a:r>
            <a:r>
              <a:rPr lang="zh-CN" altLang="en-US"/>
              <a:t>拓扑结构</a:t>
            </a:r>
          </a:p>
        </p:txBody>
      </p:sp>
      <p:pic>
        <p:nvPicPr>
          <p:cNvPr id="3" name="图片 2"/>
          <p:cNvPicPr>
            <a:picLocks noChangeAspect="1"/>
          </p:cNvPicPr>
          <p:nvPr/>
        </p:nvPicPr>
        <p:blipFill>
          <a:blip r:embed="rId2"/>
          <a:stretch>
            <a:fillRect/>
          </a:stretch>
        </p:blipFill>
        <p:spPr>
          <a:xfrm>
            <a:off x="1585912" y="1143952"/>
            <a:ext cx="9248775" cy="5324475"/>
          </a:xfrm>
          <a:prstGeom prst="rect">
            <a:avLst/>
          </a:prstGeom>
        </p:spPr>
      </p:pic>
    </p:spTree>
    <p:extLst>
      <p:ext uri="{BB962C8B-B14F-4D97-AF65-F5344CB8AC3E}">
        <p14:creationId xmlns:p14="http://schemas.microsoft.com/office/powerpoint/2010/main" val="9435184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SAN</a:t>
            </a:r>
            <a:endParaRPr lang="zh-CN" altLang="en-US"/>
          </a:p>
        </p:txBody>
      </p:sp>
      <p:sp>
        <p:nvSpPr>
          <p:cNvPr id="3" name="内容占位符 2"/>
          <p:cNvSpPr>
            <a:spLocks noGrp="1"/>
          </p:cNvSpPr>
          <p:nvPr>
            <p:ph idx="1"/>
          </p:nvPr>
        </p:nvSpPr>
        <p:spPr/>
        <p:txBody>
          <a:bodyPr>
            <a:normAutofit/>
          </a:bodyPr>
          <a:lstStyle/>
          <a:p>
            <a:r>
              <a:rPr lang="zh-CN" altLang="en-US"/>
              <a:t>存储区域网络 </a:t>
            </a:r>
            <a:r>
              <a:rPr lang="en-US" altLang="zh-CN"/>
              <a:t>(Storage Area Network, SAN) </a:t>
            </a:r>
            <a:r>
              <a:rPr lang="zh-CN" altLang="en-US"/>
              <a:t>是企业最常用的存储网络架构，要求高吞吐量和低延迟的业务关键型应用往往采用这类架构</a:t>
            </a:r>
            <a:r>
              <a:rPr lang="zh-CN" altLang="en-US"/>
              <a:t>运行</a:t>
            </a:r>
            <a:r>
              <a:rPr lang="zh-CN" altLang="en-US" smtClean="0"/>
              <a:t>。</a:t>
            </a:r>
            <a:endParaRPr lang="en-US" altLang="zh-CN" smtClean="0"/>
          </a:p>
          <a:p>
            <a:pPr fontAlgn="base"/>
            <a:r>
              <a:rPr lang="en-US" altLang="zh-CN"/>
              <a:t>SAN </a:t>
            </a:r>
            <a:r>
              <a:rPr lang="zh-CN" altLang="en-US"/>
              <a:t>是一种基于块的存储，利用高速架构将服务器与其逻辑磁盘单元 </a:t>
            </a:r>
            <a:r>
              <a:rPr lang="en-US" altLang="zh-CN"/>
              <a:t>(Logical Disk Unit, LUN) </a:t>
            </a:r>
            <a:r>
              <a:rPr lang="zh-CN" altLang="en-US"/>
              <a:t>相连。</a:t>
            </a:r>
            <a:r>
              <a:rPr lang="en-US" altLang="zh-CN"/>
              <a:t>LUN </a:t>
            </a:r>
            <a:r>
              <a:rPr lang="zh-CN" altLang="en-US"/>
              <a:t>是一系列通过共享存储池配置的块，以逻辑磁盘的形式呈现给服务器。服务器会对这些块进行分区和格式化，通常使用文件系统，以便可以像在本地磁盘存储上一样在 </a:t>
            </a:r>
            <a:r>
              <a:rPr lang="en-US" altLang="zh-CN"/>
              <a:t>LUN </a:t>
            </a:r>
            <a:r>
              <a:rPr lang="zh-CN" altLang="en-US"/>
              <a:t>上存储数据。</a:t>
            </a:r>
          </a:p>
          <a:p>
            <a:pPr fontAlgn="base"/>
            <a:r>
              <a:rPr lang="en-US" altLang="zh-CN" smtClean="0"/>
              <a:t>SAN </a:t>
            </a:r>
            <a:r>
              <a:rPr lang="zh-CN" altLang="en-US"/>
              <a:t>的设计可消除单点故障，因此具有极高的可用性和故障恢复能力。设计完善的 </a:t>
            </a:r>
            <a:r>
              <a:rPr lang="en-US" altLang="zh-CN"/>
              <a:t>SAN </a:t>
            </a:r>
            <a:r>
              <a:rPr lang="zh-CN" altLang="en-US"/>
              <a:t>可以轻松承受多个组件或设备的故障。</a:t>
            </a:r>
          </a:p>
          <a:p>
            <a:endParaRPr lang="zh-CN" altLang="en-US"/>
          </a:p>
        </p:txBody>
      </p:sp>
    </p:spTree>
    <p:extLst>
      <p:ext uri="{BB962C8B-B14F-4D97-AF65-F5344CB8AC3E}">
        <p14:creationId xmlns:p14="http://schemas.microsoft.com/office/powerpoint/2010/main" val="3596854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FC</a:t>
            </a:r>
            <a:r>
              <a:rPr lang="zh-CN" altLang="en-US" smtClean="0"/>
              <a:t>拓扑对比</a:t>
            </a:r>
            <a:endParaRPr lang="zh-CN" altLang="en-US"/>
          </a:p>
        </p:txBody>
      </p:sp>
      <p:pic>
        <p:nvPicPr>
          <p:cNvPr id="3" name="图片 2"/>
          <p:cNvPicPr>
            <a:picLocks noChangeAspect="1"/>
          </p:cNvPicPr>
          <p:nvPr/>
        </p:nvPicPr>
        <p:blipFill>
          <a:blip r:embed="rId2"/>
          <a:stretch>
            <a:fillRect/>
          </a:stretch>
        </p:blipFill>
        <p:spPr>
          <a:xfrm>
            <a:off x="1633537" y="1341120"/>
            <a:ext cx="9153525" cy="4953000"/>
          </a:xfrm>
          <a:prstGeom prst="rect">
            <a:avLst/>
          </a:prstGeom>
        </p:spPr>
      </p:pic>
    </p:spTree>
    <p:extLst>
      <p:ext uri="{BB962C8B-B14F-4D97-AF65-F5344CB8AC3E}">
        <p14:creationId xmlns:p14="http://schemas.microsoft.com/office/powerpoint/2010/main" val="14594101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FC</a:t>
            </a:r>
            <a:r>
              <a:rPr lang="zh-CN" altLang="en-US" smtClean="0"/>
              <a:t>协议栈</a:t>
            </a:r>
            <a:endParaRPr lang="zh-CN" altLang="en-US"/>
          </a:p>
        </p:txBody>
      </p:sp>
      <p:pic>
        <p:nvPicPr>
          <p:cNvPr id="3" name="图片 2"/>
          <p:cNvPicPr>
            <a:picLocks noChangeAspect="1"/>
          </p:cNvPicPr>
          <p:nvPr/>
        </p:nvPicPr>
        <p:blipFill>
          <a:blip r:embed="rId3"/>
          <a:stretch>
            <a:fillRect/>
          </a:stretch>
        </p:blipFill>
        <p:spPr>
          <a:xfrm>
            <a:off x="1371600" y="966651"/>
            <a:ext cx="9448800" cy="5562600"/>
          </a:xfrm>
          <a:prstGeom prst="rect">
            <a:avLst/>
          </a:prstGeom>
        </p:spPr>
      </p:pic>
    </p:spTree>
    <p:extLst>
      <p:ext uri="{BB962C8B-B14F-4D97-AF65-F5344CB8AC3E}">
        <p14:creationId xmlns:p14="http://schemas.microsoft.com/office/powerpoint/2010/main" val="36280410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光纤交换机</a:t>
            </a:r>
            <a:endParaRPr lang="zh-CN" altLang="en-US"/>
          </a:p>
        </p:txBody>
      </p:sp>
      <p:pic>
        <p:nvPicPr>
          <p:cNvPr id="4" name="图片 3"/>
          <p:cNvPicPr>
            <a:picLocks noChangeAspect="1"/>
          </p:cNvPicPr>
          <p:nvPr/>
        </p:nvPicPr>
        <p:blipFill>
          <a:blip r:embed="rId2"/>
          <a:stretch>
            <a:fillRect/>
          </a:stretch>
        </p:blipFill>
        <p:spPr>
          <a:xfrm>
            <a:off x="541972" y="1195251"/>
            <a:ext cx="7925891" cy="2458403"/>
          </a:xfrm>
          <a:prstGeom prst="rect">
            <a:avLst/>
          </a:prstGeom>
        </p:spPr>
      </p:pic>
      <p:pic>
        <p:nvPicPr>
          <p:cNvPr id="3" name="图片 2"/>
          <p:cNvPicPr>
            <a:picLocks noChangeAspect="1"/>
          </p:cNvPicPr>
          <p:nvPr/>
        </p:nvPicPr>
        <p:blipFill>
          <a:blip r:embed="rId3"/>
          <a:stretch>
            <a:fillRect/>
          </a:stretch>
        </p:blipFill>
        <p:spPr>
          <a:xfrm>
            <a:off x="6597002" y="2784624"/>
            <a:ext cx="4882528" cy="3661896"/>
          </a:xfrm>
          <a:prstGeom prst="rect">
            <a:avLst/>
          </a:prstGeom>
          <a:solidFill>
            <a:srgbClr val="FF0000"/>
          </a:solidFill>
          <a:effectLst>
            <a:outerShdw blurRad="50800" dist="38100" dir="10800000" algn="r" rotWithShape="0">
              <a:prstClr val="black">
                <a:alpha val="40000"/>
              </a:prstClr>
            </a:outerShdw>
          </a:effectLst>
        </p:spPr>
      </p:pic>
      <p:sp>
        <p:nvSpPr>
          <p:cNvPr id="7" name="内容占位符 2"/>
          <p:cNvSpPr txBox="1">
            <a:spLocks/>
          </p:cNvSpPr>
          <p:nvPr/>
        </p:nvSpPr>
        <p:spPr>
          <a:xfrm>
            <a:off x="392430" y="4168775"/>
            <a:ext cx="5181600" cy="20948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mtClean="0"/>
              <a:t>支持的通道协议</a:t>
            </a:r>
            <a:endParaRPr lang="en-US" altLang="zh-CN" smtClean="0"/>
          </a:p>
          <a:p>
            <a:r>
              <a:rPr lang="en-US" altLang="zh-CN" smtClean="0"/>
              <a:t>FC</a:t>
            </a:r>
          </a:p>
          <a:p>
            <a:r>
              <a:rPr lang="en-US" altLang="zh-CN" smtClean="0"/>
              <a:t>SCSI</a:t>
            </a:r>
          </a:p>
          <a:p>
            <a:r>
              <a:rPr lang="en-US" altLang="zh-CN" smtClean="0"/>
              <a:t>FCIP</a:t>
            </a:r>
            <a:r>
              <a:rPr lang="zh-CN" altLang="en-US" smtClean="0"/>
              <a:t>：</a:t>
            </a:r>
            <a:r>
              <a:rPr lang="en-US" altLang="zh-CN" smtClean="0"/>
              <a:t>FC over IP</a:t>
            </a:r>
            <a:endParaRPr lang="zh-CN" altLang="en-US"/>
          </a:p>
        </p:txBody>
      </p:sp>
    </p:spTree>
    <p:extLst>
      <p:ext uri="{BB962C8B-B14F-4D97-AF65-F5344CB8AC3E}">
        <p14:creationId xmlns:p14="http://schemas.microsoft.com/office/powerpoint/2010/main" val="2415667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协议栈对比</a:t>
            </a:r>
            <a:endParaRPr lang="zh-CN" altLang="en-US"/>
          </a:p>
        </p:txBody>
      </p:sp>
      <p:pic>
        <p:nvPicPr>
          <p:cNvPr id="3" name="图片 2"/>
          <p:cNvPicPr>
            <a:picLocks noChangeAspect="1"/>
          </p:cNvPicPr>
          <p:nvPr/>
        </p:nvPicPr>
        <p:blipFill>
          <a:blip r:embed="rId3"/>
          <a:stretch>
            <a:fillRect/>
          </a:stretch>
        </p:blipFill>
        <p:spPr>
          <a:xfrm>
            <a:off x="1208722" y="1159192"/>
            <a:ext cx="9546908" cy="5085488"/>
          </a:xfrm>
          <a:prstGeom prst="rect">
            <a:avLst/>
          </a:prstGeom>
        </p:spPr>
      </p:pic>
    </p:spTree>
    <p:extLst>
      <p:ext uri="{BB962C8B-B14F-4D97-AF65-F5344CB8AC3E}">
        <p14:creationId xmlns:p14="http://schemas.microsoft.com/office/powerpoint/2010/main" val="29508118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FCIP</a:t>
            </a:r>
            <a:r>
              <a:rPr lang="zh-CN" altLang="en-US" smtClean="0"/>
              <a:t>和</a:t>
            </a:r>
            <a:r>
              <a:rPr lang="en-US" altLang="zh-CN" smtClean="0"/>
              <a:t>iFCP</a:t>
            </a:r>
            <a:r>
              <a:rPr lang="zh-CN" altLang="en-US" smtClean="0"/>
              <a:t>：通过</a:t>
            </a:r>
            <a:r>
              <a:rPr lang="en-US" altLang="zh-CN" smtClean="0"/>
              <a:t>IP</a:t>
            </a:r>
            <a:r>
              <a:rPr lang="zh-CN" altLang="en-US" smtClean="0"/>
              <a:t>连接</a:t>
            </a:r>
            <a:r>
              <a:rPr lang="en-US" altLang="zh-CN" smtClean="0"/>
              <a:t>FC-SAN</a:t>
            </a:r>
            <a:endParaRPr lang="zh-CN" altLang="en-US"/>
          </a:p>
        </p:txBody>
      </p:sp>
      <p:pic>
        <p:nvPicPr>
          <p:cNvPr id="7" name="图片 6"/>
          <p:cNvPicPr>
            <a:picLocks noChangeAspect="1"/>
          </p:cNvPicPr>
          <p:nvPr/>
        </p:nvPicPr>
        <p:blipFill>
          <a:blip r:embed="rId3"/>
          <a:stretch>
            <a:fillRect/>
          </a:stretch>
        </p:blipFill>
        <p:spPr>
          <a:xfrm>
            <a:off x="6058159" y="3171824"/>
            <a:ext cx="5863425" cy="3000375"/>
          </a:xfrm>
          <a:prstGeom prst="rect">
            <a:avLst/>
          </a:prstGeom>
          <a:ln>
            <a:solidFill>
              <a:srgbClr val="FF0000"/>
            </a:solidFill>
          </a:ln>
        </p:spPr>
      </p:pic>
      <p:pic>
        <p:nvPicPr>
          <p:cNvPr id="8" name="图片 7"/>
          <p:cNvPicPr>
            <a:picLocks noChangeAspect="1"/>
          </p:cNvPicPr>
          <p:nvPr/>
        </p:nvPicPr>
        <p:blipFill>
          <a:blip r:embed="rId4"/>
          <a:stretch>
            <a:fillRect/>
          </a:stretch>
        </p:blipFill>
        <p:spPr>
          <a:xfrm>
            <a:off x="701039" y="1277258"/>
            <a:ext cx="5167795" cy="3534772"/>
          </a:xfrm>
          <a:prstGeom prst="rect">
            <a:avLst/>
          </a:prstGeom>
          <a:ln>
            <a:solidFill>
              <a:srgbClr val="FF0000"/>
            </a:solidFill>
          </a:ln>
        </p:spPr>
      </p:pic>
    </p:spTree>
    <p:extLst>
      <p:ext uri="{BB962C8B-B14F-4D97-AF65-F5344CB8AC3E}">
        <p14:creationId xmlns:p14="http://schemas.microsoft.com/office/powerpoint/2010/main" val="19038917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FCoE</a:t>
            </a:r>
            <a:r>
              <a:rPr lang="zh-CN" altLang="en-US" smtClean="0"/>
              <a:t>：</a:t>
            </a:r>
            <a:r>
              <a:rPr lang="en-US" altLang="zh-CN" smtClean="0"/>
              <a:t>Fibre Channel over Ethernet</a:t>
            </a:r>
            <a:endParaRPr lang="zh-CN" altLang="en-US"/>
          </a:p>
        </p:txBody>
      </p:sp>
      <p:pic>
        <p:nvPicPr>
          <p:cNvPr id="3" name="图片 2"/>
          <p:cNvPicPr>
            <a:picLocks noChangeAspect="1"/>
          </p:cNvPicPr>
          <p:nvPr/>
        </p:nvPicPr>
        <p:blipFill>
          <a:blip r:embed="rId2"/>
          <a:stretch>
            <a:fillRect/>
          </a:stretch>
        </p:blipFill>
        <p:spPr>
          <a:xfrm>
            <a:off x="2779395" y="1111566"/>
            <a:ext cx="5873115" cy="5285804"/>
          </a:xfrm>
          <a:prstGeom prst="rect">
            <a:avLst/>
          </a:prstGeom>
        </p:spPr>
      </p:pic>
    </p:spTree>
    <p:extLst>
      <p:ext uri="{BB962C8B-B14F-4D97-AF65-F5344CB8AC3E}">
        <p14:creationId xmlns:p14="http://schemas.microsoft.com/office/powerpoint/2010/main" val="10137355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FCoE</a:t>
            </a:r>
            <a:r>
              <a:rPr lang="zh-CN" altLang="en-US" smtClean="0"/>
              <a:t>协议封装</a:t>
            </a:r>
            <a:endParaRPr lang="zh-CN" altLang="en-US"/>
          </a:p>
        </p:txBody>
      </p:sp>
      <p:sp>
        <p:nvSpPr>
          <p:cNvPr id="3" name="内容占位符 2"/>
          <p:cNvSpPr>
            <a:spLocks noGrp="1"/>
          </p:cNvSpPr>
          <p:nvPr>
            <p:ph sz="half" idx="1"/>
          </p:nvPr>
        </p:nvSpPr>
        <p:spPr>
          <a:xfrm>
            <a:off x="400050" y="4869180"/>
            <a:ext cx="11567160" cy="1085850"/>
          </a:xfrm>
        </p:spPr>
        <p:txBody>
          <a:bodyPr>
            <a:noAutofit/>
          </a:bodyPr>
          <a:lstStyle/>
          <a:p>
            <a:r>
              <a:rPr lang="en-US" altLang="zh-CN" sz="2400" smtClean="0"/>
              <a:t>FCoE</a:t>
            </a:r>
            <a:r>
              <a:rPr lang="zh-CN" altLang="en-US" sz="2400"/>
              <a:t>把</a:t>
            </a:r>
            <a:r>
              <a:rPr lang="en-US" altLang="zh-CN" sz="2400"/>
              <a:t>FC</a:t>
            </a:r>
            <a:r>
              <a:rPr lang="zh-CN" altLang="en-US" sz="2400"/>
              <a:t>帧封装在以太网帧中，允许</a:t>
            </a:r>
            <a:r>
              <a:rPr lang="en-US" altLang="zh-CN" sz="2400"/>
              <a:t>LAN</a:t>
            </a:r>
            <a:r>
              <a:rPr lang="zh-CN" altLang="en-US" sz="2400"/>
              <a:t>和</a:t>
            </a:r>
            <a:r>
              <a:rPr lang="en-US" altLang="zh-CN" sz="2400"/>
              <a:t>SAN</a:t>
            </a:r>
            <a:r>
              <a:rPr lang="zh-CN" altLang="en-US" sz="2400"/>
              <a:t>的业务流量在同一个以太网中</a:t>
            </a:r>
            <a:r>
              <a:rPr lang="zh-CN" altLang="en-US" sz="2400" smtClean="0"/>
              <a:t>传送。</a:t>
            </a:r>
            <a:endParaRPr lang="en-US" altLang="zh-CN" sz="2400" smtClean="0"/>
          </a:p>
          <a:p>
            <a:r>
              <a:rPr lang="en-US" altLang="zh-CN" sz="2400" smtClean="0"/>
              <a:t>FCoE</a:t>
            </a:r>
            <a:r>
              <a:rPr lang="zh-CN" altLang="en-US" sz="2400"/>
              <a:t>是把</a:t>
            </a:r>
            <a:r>
              <a:rPr lang="en-US" altLang="zh-CN" sz="2400"/>
              <a:t>FC-2</a:t>
            </a:r>
            <a:r>
              <a:rPr lang="zh-CN" altLang="en-US" sz="2400"/>
              <a:t>层以上的内容封装到以太网报文中进行承载。</a:t>
            </a:r>
          </a:p>
        </p:txBody>
      </p:sp>
      <p:pic>
        <p:nvPicPr>
          <p:cNvPr id="6" name="图片 5"/>
          <p:cNvPicPr>
            <a:picLocks noChangeAspect="1"/>
          </p:cNvPicPr>
          <p:nvPr/>
        </p:nvPicPr>
        <p:blipFill>
          <a:blip r:embed="rId2"/>
          <a:stretch>
            <a:fillRect/>
          </a:stretch>
        </p:blipFill>
        <p:spPr>
          <a:xfrm>
            <a:off x="2083959" y="1149531"/>
            <a:ext cx="8024081" cy="3264218"/>
          </a:xfrm>
          <a:prstGeom prst="rect">
            <a:avLst/>
          </a:prstGeom>
        </p:spPr>
      </p:pic>
    </p:spTree>
    <p:extLst>
      <p:ext uri="{BB962C8B-B14F-4D97-AF65-F5344CB8AC3E}">
        <p14:creationId xmlns:p14="http://schemas.microsoft.com/office/powerpoint/2010/main" val="23488825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FCoE</a:t>
            </a:r>
            <a:r>
              <a:rPr lang="zh-CN" altLang="en-US" smtClean="0"/>
              <a:t>帧格式</a:t>
            </a:r>
            <a:endParaRPr lang="zh-CN" altLang="en-US"/>
          </a:p>
        </p:txBody>
      </p:sp>
      <p:sp>
        <p:nvSpPr>
          <p:cNvPr id="3" name="内容占位符 2"/>
          <p:cNvSpPr>
            <a:spLocks noGrp="1"/>
          </p:cNvSpPr>
          <p:nvPr>
            <p:ph sz="half" idx="1"/>
          </p:nvPr>
        </p:nvSpPr>
        <p:spPr/>
        <p:txBody>
          <a:bodyPr/>
          <a:lstStyle/>
          <a:p>
            <a:r>
              <a:rPr lang="en-US" altLang="zh-CN"/>
              <a:t>E</a:t>
            </a:r>
            <a:r>
              <a:rPr lang="en-US" altLang="zh-CN" smtClean="0"/>
              <a:t>thertype</a:t>
            </a:r>
            <a:r>
              <a:rPr lang="zh-CN" altLang="en-US" smtClean="0"/>
              <a:t>：</a:t>
            </a:r>
            <a:r>
              <a:rPr lang="en-US" altLang="zh-CN" smtClean="0"/>
              <a:t>0x8906</a:t>
            </a:r>
          </a:p>
          <a:p>
            <a:r>
              <a:rPr lang="en-US" altLang="zh-CN" smtClean="0"/>
              <a:t>802.1 tag</a:t>
            </a:r>
          </a:p>
          <a:p>
            <a:r>
              <a:rPr lang="en-US" altLang="zh-CN" smtClean="0"/>
              <a:t>FIP</a:t>
            </a:r>
            <a:r>
              <a:rPr lang="zh-CN" altLang="en-US" smtClean="0"/>
              <a:t>（</a:t>
            </a:r>
            <a:r>
              <a:rPr lang="en-US" altLang="zh-CN" smtClean="0"/>
              <a:t>FCoE Init Protocol</a:t>
            </a:r>
            <a:r>
              <a:rPr lang="zh-CN" altLang="en-US" smtClean="0"/>
              <a:t>）</a:t>
            </a:r>
            <a:endParaRPr lang="en-US" altLang="zh-CN" smtClean="0"/>
          </a:p>
          <a:p>
            <a:pPr lvl="1"/>
            <a:r>
              <a:rPr lang="en-US" altLang="zh-CN" smtClean="0"/>
              <a:t>Ethertype</a:t>
            </a:r>
            <a:r>
              <a:rPr lang="zh-CN" altLang="en-US" smtClean="0"/>
              <a:t>：</a:t>
            </a:r>
            <a:r>
              <a:rPr lang="en-US" altLang="zh-CN" smtClean="0"/>
              <a:t>0x8914</a:t>
            </a:r>
            <a:endParaRPr lang="zh-CN" altLang="en-US"/>
          </a:p>
        </p:txBody>
      </p:sp>
      <p:pic>
        <p:nvPicPr>
          <p:cNvPr id="5" name="图片 4"/>
          <p:cNvPicPr>
            <a:picLocks noChangeAspect="1"/>
          </p:cNvPicPr>
          <p:nvPr/>
        </p:nvPicPr>
        <p:blipFill>
          <a:blip r:embed="rId2"/>
          <a:stretch>
            <a:fillRect/>
          </a:stretch>
        </p:blipFill>
        <p:spPr>
          <a:xfrm>
            <a:off x="6421755" y="1825625"/>
            <a:ext cx="5219532" cy="4563745"/>
          </a:xfrm>
          <a:prstGeom prst="rect">
            <a:avLst/>
          </a:prstGeom>
        </p:spPr>
      </p:pic>
    </p:spTree>
    <p:extLst>
      <p:ext uri="{BB962C8B-B14F-4D97-AF65-F5344CB8AC3E}">
        <p14:creationId xmlns:p14="http://schemas.microsoft.com/office/powerpoint/2010/main" val="1731385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FCoE</a:t>
            </a:r>
            <a:r>
              <a:rPr lang="zh-CN" altLang="en-US" smtClean="0"/>
              <a:t>和</a:t>
            </a:r>
            <a:r>
              <a:rPr lang="en-US" altLang="zh-CN" smtClean="0"/>
              <a:t>FCIP</a:t>
            </a:r>
            <a:r>
              <a:rPr lang="zh-CN" altLang="en-US" smtClean="0"/>
              <a:t>比较</a:t>
            </a:r>
            <a:endParaRPr lang="zh-CN" altLang="en-US"/>
          </a:p>
        </p:txBody>
      </p:sp>
      <p:sp>
        <p:nvSpPr>
          <p:cNvPr id="3" name="内容占位符 2"/>
          <p:cNvSpPr>
            <a:spLocks noGrp="1"/>
          </p:cNvSpPr>
          <p:nvPr>
            <p:ph idx="1"/>
          </p:nvPr>
        </p:nvSpPr>
        <p:spPr/>
        <p:txBody>
          <a:bodyPr/>
          <a:lstStyle/>
          <a:p>
            <a:r>
              <a:rPr lang="zh-CN" altLang="en-US" smtClean="0"/>
              <a:t>共同点</a:t>
            </a:r>
            <a:endParaRPr lang="en-US" altLang="zh-CN" smtClean="0"/>
          </a:p>
          <a:p>
            <a:pPr lvl="1"/>
            <a:r>
              <a:rPr lang="zh-CN" altLang="en-US"/>
              <a:t>都可以利用现有的以太网</a:t>
            </a:r>
            <a:r>
              <a:rPr lang="en-US" altLang="zh-CN"/>
              <a:t>/IP</a:t>
            </a:r>
            <a:r>
              <a:rPr lang="zh-CN" altLang="en-US"/>
              <a:t>网络对存储网络进行扩展与融合。</a:t>
            </a:r>
          </a:p>
          <a:p>
            <a:pPr lvl="1"/>
            <a:r>
              <a:rPr lang="zh-CN" altLang="en-US"/>
              <a:t>都是把</a:t>
            </a:r>
            <a:r>
              <a:rPr lang="en-US" altLang="zh-CN"/>
              <a:t>FC</a:t>
            </a:r>
            <a:r>
              <a:rPr lang="zh-CN" altLang="en-US"/>
              <a:t>协议封装在不同的数据包中进行传输，而</a:t>
            </a:r>
            <a:r>
              <a:rPr lang="en-US" altLang="zh-CN"/>
              <a:t>FC</a:t>
            </a:r>
            <a:r>
              <a:rPr lang="zh-CN" altLang="en-US"/>
              <a:t>协议中内部都是</a:t>
            </a:r>
            <a:r>
              <a:rPr lang="en-US" altLang="zh-CN"/>
              <a:t>SCSI</a:t>
            </a:r>
            <a:r>
              <a:rPr lang="zh-CN" altLang="en-US"/>
              <a:t>命令。</a:t>
            </a:r>
          </a:p>
          <a:p>
            <a:pPr lvl="1"/>
            <a:r>
              <a:rPr lang="zh-CN" altLang="en-US"/>
              <a:t>都需要额外购置专用的设备，</a:t>
            </a:r>
            <a:r>
              <a:rPr lang="en-US" altLang="zh-CN"/>
              <a:t>FCoE</a:t>
            </a:r>
            <a:r>
              <a:rPr lang="zh-CN" altLang="en-US"/>
              <a:t>需要添置</a:t>
            </a:r>
            <a:r>
              <a:rPr lang="en-US" altLang="zh-CN"/>
              <a:t>FC</a:t>
            </a:r>
            <a:r>
              <a:rPr lang="zh-CN" altLang="en-US"/>
              <a:t>和以太网融合的交换机支持无损以太网传输</a:t>
            </a:r>
            <a:r>
              <a:rPr lang="en-US" altLang="zh-CN"/>
              <a:t>FC</a:t>
            </a:r>
            <a:r>
              <a:rPr lang="zh-CN" altLang="en-US"/>
              <a:t>协议，主机端需要配置融合网卡。</a:t>
            </a:r>
            <a:r>
              <a:rPr lang="en-US" altLang="zh-CN"/>
              <a:t>FCIP</a:t>
            </a:r>
            <a:r>
              <a:rPr lang="zh-CN" altLang="en-US"/>
              <a:t>则需要在两个</a:t>
            </a:r>
            <a:r>
              <a:rPr lang="en-US" altLang="zh-CN"/>
              <a:t>SAN</a:t>
            </a:r>
            <a:r>
              <a:rPr lang="zh-CN" altLang="en-US"/>
              <a:t>网络之间</a:t>
            </a:r>
            <a:r>
              <a:rPr lang="en-US" altLang="zh-CN"/>
              <a:t>IP</a:t>
            </a:r>
            <a:r>
              <a:rPr lang="zh-CN" altLang="en-US"/>
              <a:t>通道</a:t>
            </a:r>
            <a:r>
              <a:rPr lang="en-US" altLang="zh-CN"/>
              <a:t>IP</a:t>
            </a:r>
            <a:r>
              <a:rPr lang="zh-CN" altLang="en-US"/>
              <a:t>网管支持拆解包的</a:t>
            </a:r>
            <a:r>
              <a:rPr lang="zh-CN" altLang="en-US" smtClean="0"/>
              <a:t>操作。</a:t>
            </a:r>
            <a:endParaRPr lang="zh-CN" altLang="en-US"/>
          </a:p>
          <a:p>
            <a:pPr lvl="1"/>
            <a:r>
              <a:rPr lang="zh-CN" altLang="en-US"/>
              <a:t>都可以利用现有的高速以太网满足带宽上的需求。</a:t>
            </a:r>
          </a:p>
        </p:txBody>
      </p:sp>
    </p:spTree>
    <p:extLst>
      <p:ext uri="{BB962C8B-B14F-4D97-AF65-F5344CB8AC3E}">
        <p14:creationId xmlns:p14="http://schemas.microsoft.com/office/powerpoint/2010/main" val="7563791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smtClean="0"/>
              <a:t>iSCSI</a:t>
            </a:r>
            <a:r>
              <a:rPr lang="zh-CN" altLang="en-US"/>
              <a:t>协议栈</a:t>
            </a:r>
          </a:p>
        </p:txBody>
      </p:sp>
      <p:pic>
        <p:nvPicPr>
          <p:cNvPr id="6" name="图片 5"/>
          <p:cNvPicPr>
            <a:picLocks noChangeAspect="1"/>
          </p:cNvPicPr>
          <p:nvPr/>
        </p:nvPicPr>
        <p:blipFill>
          <a:blip r:embed="rId3"/>
          <a:stretch>
            <a:fillRect/>
          </a:stretch>
        </p:blipFill>
        <p:spPr>
          <a:xfrm>
            <a:off x="2808922" y="1327784"/>
            <a:ext cx="6129338" cy="4907647"/>
          </a:xfrm>
          <a:prstGeom prst="rect">
            <a:avLst/>
          </a:prstGeom>
        </p:spPr>
      </p:pic>
    </p:spTree>
    <p:extLst>
      <p:ext uri="{BB962C8B-B14F-4D97-AF65-F5344CB8AC3E}">
        <p14:creationId xmlns:p14="http://schemas.microsoft.com/office/powerpoint/2010/main" val="27330652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mtClean="0"/>
              <a:t>SAN</a:t>
            </a:r>
            <a:r>
              <a:rPr lang="zh-CN" altLang="en-US"/>
              <a:t>类型</a:t>
            </a:r>
          </a:p>
        </p:txBody>
      </p:sp>
      <p:sp>
        <p:nvSpPr>
          <p:cNvPr id="4" name="内容占位符 3"/>
          <p:cNvSpPr>
            <a:spLocks noGrp="1"/>
          </p:cNvSpPr>
          <p:nvPr>
            <p:ph idx="1"/>
          </p:nvPr>
        </p:nvSpPr>
        <p:spPr/>
        <p:txBody>
          <a:bodyPr>
            <a:normAutofit fontScale="92500" lnSpcReduction="10000"/>
          </a:bodyPr>
          <a:lstStyle/>
          <a:p>
            <a:pPr fontAlgn="base"/>
            <a:r>
              <a:rPr lang="zh-CN" altLang="en-US" b="1"/>
              <a:t>光纤通道协议 </a:t>
            </a:r>
            <a:r>
              <a:rPr lang="en-US" altLang="zh-CN" b="1"/>
              <a:t>(Fibre Channel Protocol, FCP)</a:t>
            </a:r>
            <a:r>
              <a:rPr lang="zh-CN" altLang="en-US" b="1"/>
              <a:t>。</a:t>
            </a:r>
            <a:r>
              <a:rPr lang="zh-CN" altLang="en-US"/>
              <a:t>应用最为广泛的 </a:t>
            </a:r>
            <a:r>
              <a:rPr lang="en-US" altLang="zh-CN"/>
              <a:t>SAN </a:t>
            </a:r>
            <a:r>
              <a:rPr lang="zh-CN" altLang="en-US"/>
              <a:t>或块协议，部署量占 </a:t>
            </a:r>
            <a:r>
              <a:rPr lang="en-US" altLang="zh-CN"/>
              <a:t>SAN </a:t>
            </a:r>
            <a:r>
              <a:rPr lang="zh-CN" altLang="en-US"/>
              <a:t>市场总额的 </a:t>
            </a:r>
            <a:r>
              <a:rPr lang="en-US" altLang="zh-CN"/>
              <a:t>70% </a:t>
            </a:r>
            <a:r>
              <a:rPr lang="zh-CN" altLang="en-US"/>
              <a:t>到 </a:t>
            </a:r>
            <a:r>
              <a:rPr lang="en-US" altLang="zh-CN"/>
              <a:t>80%</a:t>
            </a:r>
            <a:r>
              <a:rPr lang="zh-CN" altLang="en-US"/>
              <a:t>。</a:t>
            </a:r>
            <a:r>
              <a:rPr lang="en-US" altLang="zh-CN"/>
              <a:t>FCP </a:t>
            </a:r>
            <a:r>
              <a:rPr lang="zh-CN" altLang="en-US"/>
              <a:t>使用具有嵌入式 </a:t>
            </a:r>
            <a:r>
              <a:rPr lang="en-US" altLang="zh-CN"/>
              <a:t>SCSI </a:t>
            </a:r>
            <a:r>
              <a:rPr lang="zh-CN" altLang="en-US"/>
              <a:t>命令的光纤通道传输协议。</a:t>
            </a:r>
          </a:p>
          <a:p>
            <a:pPr fontAlgn="base"/>
            <a:r>
              <a:rPr lang="en-US" altLang="zh-CN" b="1"/>
              <a:t>Internet </a:t>
            </a:r>
            <a:r>
              <a:rPr lang="zh-CN" altLang="en-US" b="1"/>
              <a:t>小型计算机系统接口 </a:t>
            </a:r>
            <a:r>
              <a:rPr lang="en-US" altLang="zh-CN" b="1"/>
              <a:t>(iSCSI)</a:t>
            </a:r>
            <a:r>
              <a:rPr lang="zh-CN" altLang="en-US" b="1"/>
              <a:t>。</a:t>
            </a:r>
            <a:r>
              <a:rPr lang="zh-CN" altLang="en-US"/>
              <a:t>第二大 </a:t>
            </a:r>
            <a:r>
              <a:rPr lang="en-US" altLang="zh-CN"/>
              <a:t>SAN </a:t>
            </a:r>
            <a:r>
              <a:rPr lang="zh-CN" altLang="en-US"/>
              <a:t>或块协议，约占 </a:t>
            </a:r>
            <a:r>
              <a:rPr lang="en-US" altLang="zh-CN"/>
              <a:t>10% </a:t>
            </a:r>
            <a:r>
              <a:rPr lang="zh-CN" altLang="en-US"/>
              <a:t>至 </a:t>
            </a:r>
            <a:r>
              <a:rPr lang="en-US" altLang="zh-CN"/>
              <a:t>15% </a:t>
            </a:r>
            <a:r>
              <a:rPr lang="zh-CN" altLang="en-US"/>
              <a:t>的市场份额。</a:t>
            </a:r>
            <a:r>
              <a:rPr lang="en-US" altLang="zh-CN"/>
              <a:t>iSCSI </a:t>
            </a:r>
            <a:r>
              <a:rPr lang="zh-CN" altLang="en-US"/>
              <a:t>将 </a:t>
            </a:r>
            <a:r>
              <a:rPr lang="en-US" altLang="zh-CN"/>
              <a:t>SCSI </a:t>
            </a:r>
            <a:r>
              <a:rPr lang="zh-CN" altLang="en-US"/>
              <a:t>命令封装在以太网帧内，然后使用 </a:t>
            </a:r>
            <a:r>
              <a:rPr lang="en-US" altLang="zh-CN"/>
              <a:t>IP </a:t>
            </a:r>
            <a:r>
              <a:rPr lang="zh-CN" altLang="en-US"/>
              <a:t>以太网络进行传输。</a:t>
            </a:r>
          </a:p>
          <a:p>
            <a:pPr fontAlgn="base"/>
            <a:r>
              <a:rPr lang="zh-CN" altLang="en-US" b="1"/>
              <a:t>以太网光纤通道 </a:t>
            </a:r>
            <a:r>
              <a:rPr lang="en-US" altLang="zh-CN" b="1"/>
              <a:t>(Fibre Channel over Ethernet, FCoE)</a:t>
            </a:r>
            <a:r>
              <a:rPr lang="zh-CN" altLang="en-US" b="1"/>
              <a:t>。</a:t>
            </a:r>
            <a:r>
              <a:rPr lang="en-US" altLang="zh-CN"/>
              <a:t>FCoE </a:t>
            </a:r>
            <a:r>
              <a:rPr lang="zh-CN" altLang="en-US"/>
              <a:t>占 </a:t>
            </a:r>
            <a:r>
              <a:rPr lang="en-US" altLang="zh-CN"/>
              <a:t>SAN </a:t>
            </a:r>
            <a:r>
              <a:rPr lang="zh-CN" altLang="en-US"/>
              <a:t>市场的份额不到 </a:t>
            </a:r>
            <a:r>
              <a:rPr lang="en-US" altLang="zh-CN"/>
              <a:t>5%</a:t>
            </a:r>
            <a:r>
              <a:rPr lang="zh-CN" altLang="en-US"/>
              <a:t>。它与 </a:t>
            </a:r>
            <a:r>
              <a:rPr lang="en-US" altLang="zh-CN"/>
              <a:t>iSCSI </a:t>
            </a:r>
            <a:r>
              <a:rPr lang="zh-CN" altLang="en-US"/>
              <a:t>类似，将 </a:t>
            </a:r>
            <a:r>
              <a:rPr lang="en-US" altLang="zh-CN"/>
              <a:t>FC </a:t>
            </a:r>
            <a:r>
              <a:rPr lang="zh-CN" altLang="en-US"/>
              <a:t>帧封装在以太网数据报中，然后像 </a:t>
            </a:r>
            <a:r>
              <a:rPr lang="en-US" altLang="zh-CN"/>
              <a:t>iSCSI </a:t>
            </a:r>
            <a:r>
              <a:rPr lang="zh-CN" altLang="en-US"/>
              <a:t>一样使用 </a:t>
            </a:r>
            <a:r>
              <a:rPr lang="en-US" altLang="zh-CN"/>
              <a:t>IP </a:t>
            </a:r>
            <a:r>
              <a:rPr lang="zh-CN" altLang="en-US"/>
              <a:t>以太网络进行传输。</a:t>
            </a:r>
          </a:p>
          <a:p>
            <a:pPr fontAlgn="base"/>
            <a:r>
              <a:rPr lang="zh-CN" altLang="en-US" b="1"/>
              <a:t>基于光纤通道的非易失性内存标准 </a:t>
            </a:r>
            <a:r>
              <a:rPr lang="en-US" altLang="zh-CN" b="1"/>
              <a:t>(Non-Volatile Memory Express over Fibre Channel, FC-NVMe)</a:t>
            </a:r>
            <a:r>
              <a:rPr lang="zh-CN" altLang="en-US" b="1"/>
              <a:t>。</a:t>
            </a:r>
            <a:r>
              <a:rPr lang="en-US" altLang="zh-CN"/>
              <a:t>NVMe </a:t>
            </a:r>
            <a:r>
              <a:rPr lang="zh-CN" altLang="en-US"/>
              <a:t>是一款用于通过 </a:t>
            </a:r>
            <a:r>
              <a:rPr lang="en-US" altLang="zh-CN"/>
              <a:t>PCI Express (PCIe) </a:t>
            </a:r>
            <a:r>
              <a:rPr lang="zh-CN" altLang="en-US"/>
              <a:t>总线访问闪存存储的接口协议</a:t>
            </a:r>
          </a:p>
        </p:txBody>
      </p:sp>
    </p:spTree>
    <p:extLst>
      <p:ext uri="{BB962C8B-B14F-4D97-AF65-F5344CB8AC3E}">
        <p14:creationId xmlns:p14="http://schemas.microsoft.com/office/powerpoint/2010/main" val="4034332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iSCSI</a:t>
            </a:r>
            <a:r>
              <a:rPr lang="zh-CN" altLang="en-US"/>
              <a:t>的发起端与目标端</a:t>
            </a:r>
          </a:p>
        </p:txBody>
      </p:sp>
      <p:sp>
        <p:nvSpPr>
          <p:cNvPr id="5" name="内容占位符 4"/>
          <p:cNvSpPr>
            <a:spLocks noGrp="1"/>
          </p:cNvSpPr>
          <p:nvPr>
            <p:ph sz="half" idx="1"/>
          </p:nvPr>
        </p:nvSpPr>
        <p:spPr>
          <a:xfrm>
            <a:off x="331470" y="1825625"/>
            <a:ext cx="7315200" cy="4351338"/>
          </a:xfrm>
        </p:spPr>
        <p:txBody>
          <a:bodyPr>
            <a:normAutofit/>
          </a:bodyPr>
          <a:lstStyle/>
          <a:p>
            <a:r>
              <a:rPr lang="zh-CN" altLang="en-US" sz="2000"/>
              <a:t>发起端（</a:t>
            </a:r>
            <a:r>
              <a:rPr lang="en-US" altLang="zh-CN" sz="2000"/>
              <a:t>Initiator</a:t>
            </a:r>
            <a:r>
              <a:rPr lang="zh-CN" altLang="en-US" sz="2000" smtClean="0"/>
              <a:t>）</a:t>
            </a:r>
            <a:endParaRPr lang="zh-CN" altLang="en-US" sz="2000"/>
          </a:p>
          <a:p>
            <a:pPr lvl="1"/>
            <a:r>
              <a:rPr lang="en-US" altLang="zh-CN" sz="1800"/>
              <a:t>SCSI</a:t>
            </a:r>
            <a:r>
              <a:rPr lang="zh-CN" altLang="en-US" sz="1800"/>
              <a:t>层负责生成</a:t>
            </a:r>
            <a:r>
              <a:rPr lang="en-US" altLang="zh-CN" sz="1800"/>
              <a:t>CDB</a:t>
            </a:r>
            <a:r>
              <a:rPr lang="zh-CN" altLang="en-US" sz="1800"/>
              <a:t>（命令描述符块），将</a:t>
            </a:r>
            <a:r>
              <a:rPr lang="en-US" altLang="zh-CN" sz="1800"/>
              <a:t>CDB</a:t>
            </a:r>
            <a:r>
              <a:rPr lang="zh-CN" altLang="en-US" sz="1800"/>
              <a:t>传给</a:t>
            </a:r>
            <a:r>
              <a:rPr lang="en-US" altLang="zh-CN" sz="1800" smtClean="0"/>
              <a:t>iSCSI</a:t>
            </a:r>
            <a:endParaRPr lang="en-US" altLang="zh-CN" sz="1800"/>
          </a:p>
          <a:p>
            <a:pPr lvl="1"/>
            <a:r>
              <a:rPr lang="en-US" altLang="zh-CN" sz="1800"/>
              <a:t>iSCSI</a:t>
            </a:r>
            <a:r>
              <a:rPr lang="zh-CN" altLang="en-US" sz="1800"/>
              <a:t>层负责生成</a:t>
            </a:r>
            <a:r>
              <a:rPr lang="en-US" altLang="zh-CN" sz="1800"/>
              <a:t>iSCSI PDU</a:t>
            </a:r>
            <a:r>
              <a:rPr lang="zh-CN" altLang="en-US" sz="1800"/>
              <a:t>（协议数据单元），并通过</a:t>
            </a:r>
            <a:r>
              <a:rPr lang="en-US" altLang="zh-CN" sz="1800"/>
              <a:t>IP</a:t>
            </a:r>
            <a:r>
              <a:rPr lang="zh-CN" altLang="en-US" sz="1800"/>
              <a:t>网络将</a:t>
            </a:r>
            <a:r>
              <a:rPr lang="en-US" altLang="zh-CN" sz="1800"/>
              <a:t>PDU</a:t>
            </a:r>
            <a:r>
              <a:rPr lang="zh-CN" altLang="en-US" sz="1800"/>
              <a:t>发给</a:t>
            </a:r>
            <a:r>
              <a:rPr lang="en-US" altLang="zh-CN" sz="1800"/>
              <a:t>target</a:t>
            </a:r>
          </a:p>
          <a:p>
            <a:endParaRPr lang="en-US" altLang="zh-CN" sz="2000"/>
          </a:p>
          <a:p>
            <a:r>
              <a:rPr lang="zh-CN" altLang="en-US" sz="2000"/>
              <a:t>目标器（</a:t>
            </a:r>
            <a:r>
              <a:rPr lang="en-US" altLang="zh-CN" sz="2000"/>
              <a:t>Target</a:t>
            </a:r>
            <a:r>
              <a:rPr lang="zh-CN" altLang="en-US" sz="2000" smtClean="0"/>
              <a:t>）</a:t>
            </a:r>
            <a:endParaRPr lang="zh-CN" altLang="en-US" sz="2000"/>
          </a:p>
          <a:p>
            <a:pPr lvl="1"/>
            <a:r>
              <a:rPr lang="en-US" altLang="zh-CN" sz="1600"/>
              <a:t>iSCSI</a:t>
            </a:r>
            <a:r>
              <a:rPr lang="zh-CN" altLang="en-US" sz="1600"/>
              <a:t>层收到</a:t>
            </a:r>
            <a:r>
              <a:rPr lang="en-US" altLang="zh-CN" sz="1600"/>
              <a:t>PDU</a:t>
            </a:r>
            <a:r>
              <a:rPr lang="zh-CN" altLang="en-US" sz="1600"/>
              <a:t>，将</a:t>
            </a:r>
            <a:r>
              <a:rPr lang="en-US" altLang="zh-CN" sz="1600"/>
              <a:t>CDB</a:t>
            </a:r>
            <a:r>
              <a:rPr lang="zh-CN" altLang="en-US" sz="1600"/>
              <a:t>传给</a:t>
            </a:r>
            <a:r>
              <a:rPr lang="en-US" altLang="zh-CN" sz="1600"/>
              <a:t>SCSI</a:t>
            </a:r>
            <a:r>
              <a:rPr lang="zh-CN" altLang="en-US" sz="1600" smtClean="0"/>
              <a:t>层</a:t>
            </a:r>
            <a:endParaRPr lang="zh-CN" altLang="en-US" sz="2000"/>
          </a:p>
          <a:p>
            <a:pPr lvl="1"/>
            <a:r>
              <a:rPr lang="en-US" altLang="zh-CN" sz="1600"/>
              <a:t>SCSI</a:t>
            </a:r>
            <a:r>
              <a:rPr lang="zh-CN" altLang="en-US" sz="1600"/>
              <a:t>层负责解释</a:t>
            </a:r>
            <a:r>
              <a:rPr lang="en-US" altLang="zh-CN" sz="1600"/>
              <a:t>CDB</a:t>
            </a:r>
            <a:r>
              <a:rPr lang="zh-CN" altLang="en-US" sz="1600"/>
              <a:t>的意义，必要时发送响应</a:t>
            </a:r>
          </a:p>
        </p:txBody>
      </p:sp>
      <p:pic>
        <p:nvPicPr>
          <p:cNvPr id="3" name="图片 2"/>
          <p:cNvPicPr>
            <a:picLocks noChangeAspect="1"/>
          </p:cNvPicPr>
          <p:nvPr/>
        </p:nvPicPr>
        <p:blipFill>
          <a:blip r:embed="rId2"/>
          <a:stretch>
            <a:fillRect/>
          </a:stretch>
        </p:blipFill>
        <p:spPr>
          <a:xfrm>
            <a:off x="7965757" y="1159192"/>
            <a:ext cx="3895725" cy="5476875"/>
          </a:xfrm>
          <a:prstGeom prst="rect">
            <a:avLst/>
          </a:prstGeom>
        </p:spPr>
      </p:pic>
    </p:spTree>
    <p:extLst>
      <p:ext uri="{BB962C8B-B14F-4D97-AF65-F5344CB8AC3E}">
        <p14:creationId xmlns:p14="http://schemas.microsoft.com/office/powerpoint/2010/main" val="7132950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iSCSI</a:t>
            </a:r>
            <a:r>
              <a:rPr lang="zh-CN" altLang="en-US"/>
              <a:t>数据包封装模型</a:t>
            </a:r>
          </a:p>
        </p:txBody>
      </p:sp>
      <p:pic>
        <p:nvPicPr>
          <p:cNvPr id="5" name="图片 4"/>
          <p:cNvPicPr>
            <a:picLocks noChangeAspect="1"/>
          </p:cNvPicPr>
          <p:nvPr/>
        </p:nvPicPr>
        <p:blipFill>
          <a:blip r:embed="rId2"/>
          <a:stretch>
            <a:fillRect/>
          </a:stretch>
        </p:blipFill>
        <p:spPr>
          <a:xfrm>
            <a:off x="1062990" y="1276985"/>
            <a:ext cx="9852660" cy="4836057"/>
          </a:xfrm>
          <a:prstGeom prst="rect">
            <a:avLst/>
          </a:prstGeom>
        </p:spPr>
      </p:pic>
    </p:spTree>
    <p:extLst>
      <p:ext uri="{BB962C8B-B14F-4D97-AF65-F5344CB8AC3E}">
        <p14:creationId xmlns:p14="http://schemas.microsoft.com/office/powerpoint/2010/main" val="15582797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mtClean="0"/>
              <a:t>主机和存储之间</a:t>
            </a:r>
            <a:r>
              <a:rPr lang="en-US" altLang="zh-CN" smtClean="0"/>
              <a:t>iSCSI</a:t>
            </a:r>
            <a:r>
              <a:rPr lang="zh-CN" altLang="en-US" smtClean="0"/>
              <a:t>连接方式</a:t>
            </a:r>
            <a:endParaRPr lang="zh-CN" altLang="en-US"/>
          </a:p>
        </p:txBody>
      </p:sp>
      <p:sp>
        <p:nvSpPr>
          <p:cNvPr id="4" name="内容占位符 3"/>
          <p:cNvSpPr>
            <a:spLocks noGrp="1"/>
          </p:cNvSpPr>
          <p:nvPr>
            <p:ph idx="1"/>
          </p:nvPr>
        </p:nvSpPr>
        <p:spPr/>
        <p:txBody>
          <a:bodyPr/>
          <a:lstStyle/>
          <a:p>
            <a:r>
              <a:rPr lang="zh-CN" altLang="en-US" smtClean="0"/>
              <a:t>普通以太网</a:t>
            </a:r>
            <a:r>
              <a:rPr lang="en-US" altLang="zh-CN" smtClean="0"/>
              <a:t>+Initiator</a:t>
            </a:r>
            <a:r>
              <a:rPr lang="zh-CN" altLang="en-US" smtClean="0"/>
              <a:t>软件</a:t>
            </a:r>
            <a:endParaRPr lang="en-US" altLang="zh-CN" smtClean="0"/>
          </a:p>
          <a:p>
            <a:r>
              <a:rPr lang="en-US" altLang="zh-CN" smtClean="0"/>
              <a:t>TOE</a:t>
            </a:r>
            <a:r>
              <a:rPr lang="zh-CN" altLang="en-US" smtClean="0"/>
              <a:t>网卡</a:t>
            </a:r>
            <a:r>
              <a:rPr lang="en-US" altLang="zh-CN" smtClean="0"/>
              <a:t>+Initator</a:t>
            </a:r>
            <a:r>
              <a:rPr lang="zh-CN" altLang="en-US" smtClean="0"/>
              <a:t>软件</a:t>
            </a:r>
            <a:endParaRPr lang="en-US" altLang="zh-CN" smtClean="0"/>
          </a:p>
          <a:p>
            <a:r>
              <a:rPr lang="en-US" altLang="zh-CN" smtClean="0"/>
              <a:t>iSCSI HBA</a:t>
            </a:r>
            <a:r>
              <a:rPr lang="zh-CN" altLang="en-US" smtClean="0"/>
              <a:t>卡</a:t>
            </a:r>
            <a:endParaRPr lang="zh-CN" altLang="en-US"/>
          </a:p>
        </p:txBody>
      </p:sp>
      <p:pic>
        <p:nvPicPr>
          <p:cNvPr id="5" name="图片 4"/>
          <p:cNvPicPr>
            <a:picLocks noChangeAspect="1"/>
          </p:cNvPicPr>
          <p:nvPr/>
        </p:nvPicPr>
        <p:blipFill>
          <a:blip r:embed="rId2"/>
          <a:stretch>
            <a:fillRect/>
          </a:stretch>
        </p:blipFill>
        <p:spPr>
          <a:xfrm>
            <a:off x="6067425" y="1780222"/>
            <a:ext cx="4596765" cy="4376920"/>
          </a:xfrm>
          <a:prstGeom prst="rect">
            <a:avLst/>
          </a:prstGeom>
        </p:spPr>
      </p:pic>
    </p:spTree>
    <p:extLst>
      <p:ext uri="{BB962C8B-B14F-4D97-AF65-F5344CB8AC3E}">
        <p14:creationId xmlns:p14="http://schemas.microsoft.com/office/powerpoint/2010/main" val="24357817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普通以太网卡</a:t>
            </a:r>
            <a:r>
              <a:rPr lang="en-US" altLang="zh-CN" smtClean="0"/>
              <a:t>+Initiator</a:t>
            </a:r>
            <a:r>
              <a:rPr lang="zh-CN" altLang="en-US" smtClean="0"/>
              <a:t>软件</a:t>
            </a:r>
            <a:endParaRPr lang="zh-CN" altLang="en-US"/>
          </a:p>
        </p:txBody>
      </p:sp>
      <p:pic>
        <p:nvPicPr>
          <p:cNvPr id="3" name="图片 2"/>
          <p:cNvPicPr>
            <a:picLocks noChangeAspect="1"/>
          </p:cNvPicPr>
          <p:nvPr/>
        </p:nvPicPr>
        <p:blipFill>
          <a:blip r:embed="rId2"/>
          <a:stretch>
            <a:fillRect/>
          </a:stretch>
        </p:blipFill>
        <p:spPr>
          <a:xfrm>
            <a:off x="1947862" y="1335405"/>
            <a:ext cx="8296275" cy="5010150"/>
          </a:xfrm>
          <a:prstGeom prst="rect">
            <a:avLst/>
          </a:prstGeom>
        </p:spPr>
      </p:pic>
    </p:spTree>
    <p:extLst>
      <p:ext uri="{BB962C8B-B14F-4D97-AF65-F5344CB8AC3E}">
        <p14:creationId xmlns:p14="http://schemas.microsoft.com/office/powerpoint/2010/main" val="28944402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TOE</a:t>
            </a:r>
            <a:r>
              <a:rPr lang="zh-CN" altLang="en-US"/>
              <a:t>网卡</a:t>
            </a:r>
            <a:r>
              <a:rPr lang="en-US" altLang="zh-CN"/>
              <a:t>+Initiator</a:t>
            </a:r>
            <a:r>
              <a:rPr lang="zh-CN" altLang="en-US"/>
              <a:t>软件实现方式</a:t>
            </a:r>
          </a:p>
        </p:txBody>
      </p:sp>
      <p:pic>
        <p:nvPicPr>
          <p:cNvPr id="6" name="图片 5"/>
          <p:cNvPicPr>
            <a:picLocks noChangeAspect="1"/>
          </p:cNvPicPr>
          <p:nvPr/>
        </p:nvPicPr>
        <p:blipFill>
          <a:blip r:embed="rId2"/>
          <a:stretch>
            <a:fillRect/>
          </a:stretch>
        </p:blipFill>
        <p:spPr>
          <a:xfrm>
            <a:off x="1719262" y="1177290"/>
            <a:ext cx="8753475" cy="5029200"/>
          </a:xfrm>
          <a:prstGeom prst="rect">
            <a:avLst/>
          </a:prstGeom>
        </p:spPr>
      </p:pic>
    </p:spTree>
    <p:extLst>
      <p:ext uri="{BB962C8B-B14F-4D97-AF65-F5344CB8AC3E}">
        <p14:creationId xmlns:p14="http://schemas.microsoft.com/office/powerpoint/2010/main" val="30337622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mtClean="0"/>
              <a:t>iSCSI</a:t>
            </a:r>
            <a:r>
              <a:rPr lang="zh-CN" altLang="en-US" smtClean="0"/>
              <a:t>连接方式：普通以太网卡</a:t>
            </a:r>
            <a:r>
              <a:rPr lang="en-US" altLang="zh-CN" smtClean="0"/>
              <a:t>+Initiator</a:t>
            </a:r>
            <a:r>
              <a:rPr lang="zh-CN" altLang="en-US" smtClean="0"/>
              <a:t>软件</a:t>
            </a:r>
            <a:endParaRPr lang="zh-CN" altLang="en-US"/>
          </a:p>
        </p:txBody>
      </p:sp>
      <p:pic>
        <p:nvPicPr>
          <p:cNvPr id="4" name="图片 3"/>
          <p:cNvPicPr>
            <a:picLocks noChangeAspect="1"/>
          </p:cNvPicPr>
          <p:nvPr/>
        </p:nvPicPr>
        <p:blipFill>
          <a:blip r:embed="rId2"/>
          <a:stretch>
            <a:fillRect/>
          </a:stretch>
        </p:blipFill>
        <p:spPr>
          <a:xfrm>
            <a:off x="1581150" y="1240155"/>
            <a:ext cx="9029700" cy="4972050"/>
          </a:xfrm>
          <a:prstGeom prst="rect">
            <a:avLst/>
          </a:prstGeom>
        </p:spPr>
      </p:pic>
    </p:spTree>
    <p:extLst>
      <p:ext uri="{BB962C8B-B14F-4D97-AF65-F5344CB8AC3E}">
        <p14:creationId xmlns:p14="http://schemas.microsoft.com/office/powerpoint/2010/main" val="22422744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FC-SAN</a:t>
            </a:r>
            <a:r>
              <a:rPr lang="zh-CN" altLang="en-US"/>
              <a:t>与</a:t>
            </a:r>
            <a:r>
              <a:rPr lang="en-US" altLang="zh-CN"/>
              <a:t>IP-SAN</a:t>
            </a:r>
            <a:r>
              <a:rPr lang="zh-CN" altLang="en-US" smtClean="0"/>
              <a:t>比较</a:t>
            </a:r>
            <a:endParaRPr lang="zh-CN" altLang="en-US"/>
          </a:p>
        </p:txBody>
      </p:sp>
      <p:pic>
        <p:nvPicPr>
          <p:cNvPr id="6" name="图片 5"/>
          <p:cNvPicPr>
            <a:picLocks noChangeAspect="1"/>
          </p:cNvPicPr>
          <p:nvPr/>
        </p:nvPicPr>
        <p:blipFill>
          <a:blip r:embed="rId2"/>
          <a:stretch>
            <a:fillRect/>
          </a:stretch>
        </p:blipFill>
        <p:spPr>
          <a:xfrm>
            <a:off x="1651635" y="1068705"/>
            <a:ext cx="9163050" cy="5657850"/>
          </a:xfrm>
          <a:prstGeom prst="rect">
            <a:avLst/>
          </a:prstGeom>
        </p:spPr>
      </p:pic>
    </p:spTree>
    <p:extLst>
      <p:ext uri="{BB962C8B-B14F-4D97-AF65-F5344CB8AC3E}">
        <p14:creationId xmlns:p14="http://schemas.microsoft.com/office/powerpoint/2010/main" val="11651524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FC-SAN</a:t>
            </a:r>
            <a:r>
              <a:rPr lang="zh-CN" altLang="en-US"/>
              <a:t>与</a:t>
            </a:r>
            <a:r>
              <a:rPr lang="en-US" altLang="zh-CN"/>
              <a:t>IP-SAN</a:t>
            </a:r>
            <a:r>
              <a:rPr lang="zh-CN" altLang="en-US"/>
              <a:t>融合</a:t>
            </a:r>
          </a:p>
        </p:txBody>
      </p:sp>
      <p:sp>
        <p:nvSpPr>
          <p:cNvPr id="4" name="内容占位符 3"/>
          <p:cNvSpPr>
            <a:spLocks noGrp="1"/>
          </p:cNvSpPr>
          <p:nvPr>
            <p:ph idx="1"/>
          </p:nvPr>
        </p:nvSpPr>
        <p:spPr/>
        <p:txBody>
          <a:bodyPr>
            <a:normAutofit/>
          </a:bodyPr>
          <a:lstStyle/>
          <a:p>
            <a:r>
              <a:rPr lang="zh-CN" altLang="en-US"/>
              <a:t>目前</a:t>
            </a:r>
            <a:r>
              <a:rPr lang="en-US" altLang="zh-CN"/>
              <a:t>FC</a:t>
            </a:r>
            <a:r>
              <a:rPr lang="zh-CN" altLang="en-US"/>
              <a:t>与</a:t>
            </a:r>
            <a:r>
              <a:rPr lang="en-US" altLang="zh-CN"/>
              <a:t>TCP/IP</a:t>
            </a:r>
            <a:r>
              <a:rPr lang="zh-CN" altLang="en-US"/>
              <a:t>协议的真正融合主要有两种</a:t>
            </a:r>
            <a:r>
              <a:rPr lang="zh-CN" altLang="en-US" smtClean="0"/>
              <a:t>趋势：</a:t>
            </a:r>
            <a:endParaRPr lang="en-US" altLang="zh-CN" smtClean="0"/>
          </a:p>
          <a:p>
            <a:r>
              <a:rPr lang="en-US" altLang="zh-CN" smtClean="0"/>
              <a:t>TCP/IP</a:t>
            </a:r>
            <a:r>
              <a:rPr lang="zh-CN" altLang="en-US"/>
              <a:t>网络承载</a:t>
            </a:r>
            <a:r>
              <a:rPr lang="en-US" altLang="zh-CN"/>
              <a:t>FC</a:t>
            </a:r>
            <a:r>
              <a:rPr lang="zh-CN" altLang="en-US" smtClean="0"/>
              <a:t>信道</a:t>
            </a:r>
            <a:endParaRPr lang="en-US" altLang="zh-CN" smtClean="0"/>
          </a:p>
          <a:p>
            <a:pPr lvl="1"/>
            <a:r>
              <a:rPr lang="en-US" altLang="zh-CN" smtClean="0"/>
              <a:t>FCIP</a:t>
            </a:r>
          </a:p>
          <a:p>
            <a:pPr lvl="1"/>
            <a:r>
              <a:rPr lang="en-US" altLang="zh-CN" smtClean="0"/>
              <a:t>iFCP</a:t>
            </a:r>
          </a:p>
          <a:p>
            <a:pPr lvl="1"/>
            <a:r>
              <a:rPr lang="en-US" altLang="zh-CN" smtClean="0"/>
              <a:t>FCoE</a:t>
            </a:r>
            <a:endParaRPr lang="en-US" altLang="zh-CN"/>
          </a:p>
          <a:p>
            <a:r>
              <a:rPr lang="zh-CN" altLang="en-US"/>
              <a:t>以</a:t>
            </a:r>
            <a:r>
              <a:rPr lang="en-US" altLang="zh-CN"/>
              <a:t>FC</a:t>
            </a:r>
            <a:r>
              <a:rPr lang="zh-CN" altLang="en-US"/>
              <a:t>信道承载</a:t>
            </a:r>
            <a:r>
              <a:rPr lang="en-US" altLang="zh-CN"/>
              <a:t>TCP/IP</a:t>
            </a:r>
            <a:r>
              <a:rPr lang="zh-CN" altLang="en-US" smtClean="0"/>
              <a:t>数据</a:t>
            </a:r>
            <a:endParaRPr lang="zh-CN" altLang="en-US"/>
          </a:p>
          <a:p>
            <a:pPr lvl="1"/>
            <a:r>
              <a:rPr lang="en-US" altLang="zh-CN"/>
              <a:t>IPFC</a:t>
            </a:r>
            <a:endParaRPr lang="zh-CN" altLang="en-US"/>
          </a:p>
        </p:txBody>
      </p:sp>
    </p:spTree>
    <p:extLst>
      <p:ext uri="{BB962C8B-B14F-4D97-AF65-F5344CB8AC3E}">
        <p14:creationId xmlns:p14="http://schemas.microsoft.com/office/powerpoint/2010/main" val="8360222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SAN</a:t>
            </a:r>
            <a:r>
              <a:rPr lang="zh-CN" altLang="en-US" smtClean="0"/>
              <a:t>存储虚拟化</a:t>
            </a:r>
            <a:endParaRPr lang="zh-CN" altLang="en-US"/>
          </a:p>
        </p:txBody>
      </p:sp>
      <p:sp>
        <p:nvSpPr>
          <p:cNvPr id="3" name="内容占位符 2"/>
          <p:cNvSpPr>
            <a:spLocks noGrp="1"/>
          </p:cNvSpPr>
          <p:nvPr>
            <p:ph idx="1"/>
          </p:nvPr>
        </p:nvSpPr>
        <p:spPr/>
        <p:txBody>
          <a:bodyPr/>
          <a:lstStyle/>
          <a:p>
            <a:r>
              <a:rPr lang="zh-CN" altLang="en-US" smtClean="0"/>
              <a:t>基于主机的的存储虚拟化</a:t>
            </a:r>
            <a:endParaRPr lang="en-US" altLang="zh-CN" smtClean="0"/>
          </a:p>
          <a:p>
            <a:r>
              <a:rPr lang="zh-CN" altLang="en-US" smtClean="0"/>
              <a:t>基于存储设备的</a:t>
            </a:r>
            <a:r>
              <a:rPr lang="zh-CN" altLang="en-US"/>
              <a:t>存储虚拟</a:t>
            </a:r>
            <a:r>
              <a:rPr lang="zh-CN" altLang="en-US" smtClean="0"/>
              <a:t>化</a:t>
            </a:r>
            <a:endParaRPr lang="en-US" altLang="zh-CN" smtClean="0"/>
          </a:p>
          <a:p>
            <a:r>
              <a:rPr lang="zh-CN" altLang="en-US" smtClean="0"/>
              <a:t>基于网络的</a:t>
            </a:r>
            <a:r>
              <a:rPr lang="zh-CN" altLang="en-US"/>
              <a:t>存储虚拟化</a:t>
            </a:r>
          </a:p>
        </p:txBody>
      </p:sp>
    </p:spTree>
    <p:extLst>
      <p:ext uri="{BB962C8B-B14F-4D97-AF65-F5344CB8AC3E}">
        <p14:creationId xmlns:p14="http://schemas.microsoft.com/office/powerpoint/2010/main" val="12765633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基于</a:t>
            </a:r>
            <a:r>
              <a:rPr lang="zh-CN" altLang="en-US"/>
              <a:t>主机</a:t>
            </a:r>
            <a:r>
              <a:rPr lang="zh-CN" altLang="en-US" smtClean="0"/>
              <a:t>的</a:t>
            </a:r>
            <a:r>
              <a:rPr lang="en-US" altLang="zh-CN" smtClean="0"/>
              <a:t>SAN</a:t>
            </a:r>
            <a:r>
              <a:rPr lang="zh-CN" altLang="en-US" smtClean="0"/>
              <a:t>存储虚拟化</a:t>
            </a:r>
            <a:endParaRPr lang="zh-CN" altLang="en-US"/>
          </a:p>
        </p:txBody>
      </p:sp>
      <p:pic>
        <p:nvPicPr>
          <p:cNvPr id="4" name="图片 3"/>
          <p:cNvPicPr>
            <a:picLocks noChangeAspect="1"/>
          </p:cNvPicPr>
          <p:nvPr/>
        </p:nvPicPr>
        <p:blipFill>
          <a:blip r:embed="rId3"/>
          <a:stretch>
            <a:fillRect/>
          </a:stretch>
        </p:blipFill>
        <p:spPr>
          <a:xfrm>
            <a:off x="2743200" y="1357312"/>
            <a:ext cx="6705600" cy="4486275"/>
          </a:xfrm>
          <a:prstGeom prst="rect">
            <a:avLst/>
          </a:prstGeom>
        </p:spPr>
      </p:pic>
    </p:spTree>
    <p:extLst>
      <p:ext uri="{BB962C8B-B14F-4D97-AF65-F5344CB8AC3E}">
        <p14:creationId xmlns:p14="http://schemas.microsoft.com/office/powerpoint/2010/main" val="19916176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SAN</a:t>
            </a:r>
            <a:r>
              <a:rPr lang="zh-CN" altLang="en-US" smtClean="0"/>
              <a:t>：</a:t>
            </a:r>
            <a:r>
              <a:rPr lang="en-US" altLang="zh-CN" smtClean="0"/>
              <a:t>Storage Area Network</a:t>
            </a:r>
            <a:endParaRPr lang="zh-CN" altLang="en-US"/>
          </a:p>
        </p:txBody>
      </p:sp>
      <p:pic>
        <p:nvPicPr>
          <p:cNvPr id="1026" name="Picture 2" descr="类型"/>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56110" y="966651"/>
            <a:ext cx="6104764" cy="5676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1416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基于存储设备的</a:t>
            </a:r>
            <a:r>
              <a:rPr lang="en-US" altLang="zh-CN" smtClean="0"/>
              <a:t>SAN</a:t>
            </a:r>
            <a:r>
              <a:rPr lang="zh-CN" altLang="en-US" smtClean="0"/>
              <a:t>存储虚拟化</a:t>
            </a:r>
            <a:endParaRPr lang="zh-CN" altLang="en-US"/>
          </a:p>
        </p:txBody>
      </p:sp>
      <p:pic>
        <p:nvPicPr>
          <p:cNvPr id="4" name="图片 3"/>
          <p:cNvPicPr>
            <a:picLocks noChangeAspect="1"/>
          </p:cNvPicPr>
          <p:nvPr/>
        </p:nvPicPr>
        <p:blipFill>
          <a:blip r:embed="rId3"/>
          <a:stretch>
            <a:fillRect/>
          </a:stretch>
        </p:blipFill>
        <p:spPr>
          <a:xfrm>
            <a:off x="2747962" y="1096327"/>
            <a:ext cx="6696075" cy="4619625"/>
          </a:xfrm>
          <a:prstGeom prst="rect">
            <a:avLst/>
          </a:prstGeom>
        </p:spPr>
      </p:pic>
    </p:spTree>
    <p:extLst>
      <p:ext uri="{BB962C8B-B14F-4D97-AF65-F5344CB8AC3E}">
        <p14:creationId xmlns:p14="http://schemas.microsoft.com/office/powerpoint/2010/main" val="20371495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基于网络的</a:t>
            </a:r>
            <a:r>
              <a:rPr lang="en-US" altLang="zh-CN" smtClean="0"/>
              <a:t>SAN</a:t>
            </a:r>
            <a:r>
              <a:rPr lang="zh-CN" altLang="en-US" smtClean="0"/>
              <a:t>存储虚拟化</a:t>
            </a:r>
            <a:endParaRPr lang="zh-CN" altLang="en-US"/>
          </a:p>
        </p:txBody>
      </p:sp>
      <p:pic>
        <p:nvPicPr>
          <p:cNvPr id="3" name="图片 2"/>
          <p:cNvPicPr>
            <a:picLocks noChangeAspect="1"/>
          </p:cNvPicPr>
          <p:nvPr/>
        </p:nvPicPr>
        <p:blipFill>
          <a:blip r:embed="rId3"/>
          <a:stretch>
            <a:fillRect/>
          </a:stretch>
        </p:blipFill>
        <p:spPr>
          <a:xfrm>
            <a:off x="2657475" y="1353502"/>
            <a:ext cx="6877050" cy="4676775"/>
          </a:xfrm>
          <a:prstGeom prst="rect">
            <a:avLst/>
          </a:prstGeom>
        </p:spPr>
      </p:pic>
    </p:spTree>
    <p:extLst>
      <p:ext uri="{BB962C8B-B14F-4D97-AF65-F5344CB8AC3E}">
        <p14:creationId xmlns:p14="http://schemas.microsoft.com/office/powerpoint/2010/main" val="14031209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NVMe over Fabric</a:t>
            </a:r>
            <a:endParaRPr lang="zh-CN" altLang="en-US"/>
          </a:p>
        </p:txBody>
      </p:sp>
      <p:pic>
        <p:nvPicPr>
          <p:cNvPr id="3" name="图片 2"/>
          <p:cNvPicPr>
            <a:picLocks noChangeAspect="1"/>
          </p:cNvPicPr>
          <p:nvPr/>
        </p:nvPicPr>
        <p:blipFill>
          <a:blip r:embed="rId2"/>
          <a:stretch>
            <a:fillRect/>
          </a:stretch>
        </p:blipFill>
        <p:spPr>
          <a:xfrm>
            <a:off x="3522492" y="966651"/>
            <a:ext cx="8294369" cy="5529579"/>
          </a:xfrm>
          <a:prstGeom prst="rect">
            <a:avLst/>
          </a:prstGeom>
        </p:spPr>
      </p:pic>
      <p:sp>
        <p:nvSpPr>
          <p:cNvPr id="4" name="矩形 3"/>
          <p:cNvSpPr/>
          <p:nvPr/>
        </p:nvSpPr>
        <p:spPr>
          <a:xfrm>
            <a:off x="501748" y="1135462"/>
            <a:ext cx="2635347" cy="3170099"/>
          </a:xfrm>
          <a:prstGeom prst="rect">
            <a:avLst/>
          </a:prstGeom>
        </p:spPr>
        <p:txBody>
          <a:bodyPr wrap="square">
            <a:spAutoFit/>
          </a:bodyPr>
          <a:lstStyle/>
          <a:p>
            <a:r>
              <a:rPr lang="en-US" altLang="zh-CN" sz="2000">
                <a:solidFill>
                  <a:srgbClr val="333333"/>
                </a:solidFill>
                <a:latin typeface="-apple-system"/>
              </a:rPr>
              <a:t>NVMe over Fabrics</a:t>
            </a:r>
            <a:r>
              <a:rPr lang="zh-CN" altLang="en-US" sz="2000">
                <a:solidFill>
                  <a:srgbClr val="333333"/>
                </a:solidFill>
                <a:latin typeface="-apple-system"/>
              </a:rPr>
              <a:t>也称为</a:t>
            </a:r>
            <a:r>
              <a:rPr lang="en-US" altLang="zh-CN" sz="2000">
                <a:solidFill>
                  <a:srgbClr val="333333"/>
                </a:solidFill>
                <a:latin typeface="-apple-system"/>
              </a:rPr>
              <a:t>NVMe-oF</a:t>
            </a:r>
            <a:r>
              <a:rPr lang="zh-CN" altLang="en-US" sz="2000">
                <a:solidFill>
                  <a:srgbClr val="333333"/>
                </a:solidFill>
                <a:latin typeface="-apple-system"/>
              </a:rPr>
              <a:t>，它是一个相对较新的协议规范，旨在使用</a:t>
            </a:r>
            <a:r>
              <a:rPr lang="en-US" altLang="zh-CN" sz="2000">
                <a:solidFill>
                  <a:srgbClr val="333333"/>
                </a:solidFill>
                <a:latin typeface="-apple-system"/>
              </a:rPr>
              <a:t>NVMe</a:t>
            </a:r>
            <a:r>
              <a:rPr lang="zh-CN" altLang="en-US" sz="2000">
                <a:solidFill>
                  <a:srgbClr val="333333"/>
                </a:solidFill>
                <a:latin typeface="-apple-system"/>
              </a:rPr>
              <a:t>通过网络结构将主机连接到存储。</a:t>
            </a:r>
            <a:r>
              <a:rPr lang="en-US" altLang="zh-CN" sz="2000">
                <a:solidFill>
                  <a:srgbClr val="333333"/>
                </a:solidFill>
                <a:latin typeface="-apple-system"/>
              </a:rPr>
              <a:t>NVMe over Fabrics</a:t>
            </a:r>
            <a:r>
              <a:rPr lang="zh-CN" altLang="en-US" sz="2000">
                <a:solidFill>
                  <a:srgbClr val="333333"/>
                </a:solidFill>
                <a:latin typeface="-apple-system"/>
              </a:rPr>
              <a:t>协议定义了使用各种通用的传输层协议来实现</a:t>
            </a:r>
            <a:r>
              <a:rPr lang="en-US" altLang="zh-CN" sz="2000">
                <a:solidFill>
                  <a:srgbClr val="333333"/>
                </a:solidFill>
                <a:latin typeface="-apple-system"/>
              </a:rPr>
              <a:t>NVMe</a:t>
            </a:r>
            <a:r>
              <a:rPr lang="zh-CN" altLang="en-US" sz="2000">
                <a:solidFill>
                  <a:srgbClr val="333333"/>
                </a:solidFill>
                <a:latin typeface="-apple-system"/>
              </a:rPr>
              <a:t>功能的方式。</a:t>
            </a:r>
            <a:endParaRPr lang="zh-CN" altLang="en-US" sz="2000"/>
          </a:p>
        </p:txBody>
      </p:sp>
    </p:spTree>
    <p:extLst>
      <p:ext uri="{BB962C8B-B14F-4D97-AF65-F5344CB8AC3E}">
        <p14:creationId xmlns:p14="http://schemas.microsoft.com/office/powerpoint/2010/main" val="1666807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NVMe</a:t>
            </a:r>
            <a:endParaRPr lang="zh-CN" altLang="en-US"/>
          </a:p>
        </p:txBody>
      </p:sp>
      <p:sp>
        <p:nvSpPr>
          <p:cNvPr id="3" name="矩形 2"/>
          <p:cNvSpPr/>
          <p:nvPr/>
        </p:nvSpPr>
        <p:spPr>
          <a:xfrm>
            <a:off x="838200" y="1147245"/>
            <a:ext cx="2509911" cy="5632311"/>
          </a:xfrm>
          <a:prstGeom prst="rect">
            <a:avLst/>
          </a:prstGeom>
        </p:spPr>
        <p:txBody>
          <a:bodyPr wrap="square">
            <a:spAutoFit/>
          </a:bodyPr>
          <a:lstStyle/>
          <a:p>
            <a:r>
              <a:rPr lang="en-US" altLang="zh-CN" sz="2000">
                <a:solidFill>
                  <a:srgbClr val="333333"/>
                </a:solidFill>
                <a:latin typeface="-apple-system"/>
              </a:rPr>
              <a:t>NVMe</a:t>
            </a:r>
            <a:r>
              <a:rPr lang="zh-CN" altLang="en-US" sz="2000">
                <a:solidFill>
                  <a:srgbClr val="333333"/>
                </a:solidFill>
                <a:latin typeface="-apple-system"/>
              </a:rPr>
              <a:t>是运行在某种接口上的通信协议，用于规范计算机与存储设备的数据传输。与</a:t>
            </a:r>
            <a:r>
              <a:rPr lang="en-US" altLang="zh-CN" sz="2000">
                <a:solidFill>
                  <a:srgbClr val="333333"/>
                </a:solidFill>
                <a:latin typeface="-apple-system"/>
              </a:rPr>
              <a:t>SCSI</a:t>
            </a:r>
            <a:r>
              <a:rPr lang="zh-CN" altLang="en-US" sz="2000">
                <a:solidFill>
                  <a:srgbClr val="333333"/>
                </a:solidFill>
                <a:latin typeface="-apple-system"/>
              </a:rPr>
              <a:t>和</a:t>
            </a:r>
            <a:r>
              <a:rPr lang="en-US" altLang="zh-CN" sz="2000">
                <a:solidFill>
                  <a:srgbClr val="333333"/>
                </a:solidFill>
                <a:latin typeface="-apple-system"/>
              </a:rPr>
              <a:t>SATA</a:t>
            </a:r>
            <a:r>
              <a:rPr lang="zh-CN" altLang="en-US" sz="2000">
                <a:solidFill>
                  <a:srgbClr val="333333"/>
                </a:solidFill>
                <a:latin typeface="-apple-system"/>
              </a:rPr>
              <a:t>协议相比，</a:t>
            </a:r>
            <a:r>
              <a:rPr lang="en-US" altLang="zh-CN" sz="2000">
                <a:solidFill>
                  <a:srgbClr val="333333"/>
                </a:solidFill>
                <a:latin typeface="-apple-system"/>
              </a:rPr>
              <a:t>NVMe</a:t>
            </a:r>
            <a:r>
              <a:rPr lang="zh-CN" altLang="en-US" sz="2000">
                <a:solidFill>
                  <a:srgbClr val="333333"/>
                </a:solidFill>
                <a:latin typeface="-apple-system"/>
              </a:rPr>
              <a:t>标准将访问时间缩短了几个数量级。</a:t>
            </a:r>
          </a:p>
          <a:p>
            <a:r>
              <a:rPr lang="en-US" altLang="zh-CN" sz="2000">
                <a:solidFill>
                  <a:srgbClr val="333333"/>
                </a:solidFill>
                <a:latin typeface="-apple-system"/>
              </a:rPr>
              <a:t>NVMe</a:t>
            </a:r>
            <a:r>
              <a:rPr lang="zh-CN" altLang="en-US" sz="2000">
                <a:solidFill>
                  <a:srgbClr val="333333"/>
                </a:solidFill>
                <a:latin typeface="-apple-system"/>
              </a:rPr>
              <a:t>支持</a:t>
            </a:r>
            <a:r>
              <a:rPr lang="en-US" altLang="zh-CN" sz="2000">
                <a:solidFill>
                  <a:srgbClr val="333333"/>
                </a:solidFill>
                <a:latin typeface="-apple-system"/>
              </a:rPr>
              <a:t>64,000</a:t>
            </a:r>
            <a:r>
              <a:rPr lang="zh-CN" altLang="en-US" sz="2000">
                <a:solidFill>
                  <a:srgbClr val="333333"/>
                </a:solidFill>
                <a:latin typeface="-apple-system"/>
              </a:rPr>
              <a:t>个队列，每个队列深度最多为</a:t>
            </a:r>
            <a:r>
              <a:rPr lang="en-US" altLang="zh-CN" sz="2000">
                <a:solidFill>
                  <a:srgbClr val="333333"/>
                </a:solidFill>
                <a:latin typeface="-apple-system"/>
              </a:rPr>
              <a:t>64,000</a:t>
            </a:r>
            <a:r>
              <a:rPr lang="zh-CN" altLang="en-US" sz="2000">
                <a:solidFill>
                  <a:srgbClr val="333333"/>
                </a:solidFill>
                <a:latin typeface="-apple-system"/>
              </a:rPr>
              <a:t>个命令。所有</a:t>
            </a:r>
            <a:r>
              <a:rPr lang="en-US" altLang="zh-CN" sz="2000">
                <a:solidFill>
                  <a:srgbClr val="333333"/>
                </a:solidFill>
                <a:latin typeface="-apple-system"/>
              </a:rPr>
              <a:t>I/O</a:t>
            </a:r>
            <a:r>
              <a:rPr lang="zh-CN" altLang="en-US" sz="2000">
                <a:solidFill>
                  <a:srgbClr val="333333"/>
                </a:solidFill>
                <a:latin typeface="-apple-system"/>
              </a:rPr>
              <a:t>命令以及随后的响应均在同一处理器内核上运行，从而将多核处理器置于高度并行状态。不需要</a:t>
            </a:r>
            <a:r>
              <a:rPr lang="en-US" altLang="zh-CN" sz="2000">
                <a:solidFill>
                  <a:srgbClr val="333333"/>
                </a:solidFill>
                <a:latin typeface="-apple-system"/>
              </a:rPr>
              <a:t>I/O</a:t>
            </a:r>
            <a:r>
              <a:rPr lang="zh-CN" altLang="en-US" sz="2000">
                <a:solidFill>
                  <a:srgbClr val="333333"/>
                </a:solidFill>
                <a:latin typeface="-apple-system"/>
              </a:rPr>
              <a:t>锁定，因为每个应用程序线程都有一个专用队列。</a:t>
            </a:r>
            <a:endParaRPr lang="zh-CN" altLang="en-US" sz="2000" b="0" i="0">
              <a:solidFill>
                <a:srgbClr val="333333"/>
              </a:solidFill>
              <a:effectLst/>
              <a:latin typeface="-apple-system"/>
            </a:endParaRPr>
          </a:p>
        </p:txBody>
      </p:sp>
      <p:pic>
        <p:nvPicPr>
          <p:cNvPr id="4" name="图片 3"/>
          <p:cNvPicPr>
            <a:picLocks noChangeAspect="1"/>
          </p:cNvPicPr>
          <p:nvPr/>
        </p:nvPicPr>
        <p:blipFill>
          <a:blip r:embed="rId2"/>
          <a:stretch>
            <a:fillRect/>
          </a:stretch>
        </p:blipFill>
        <p:spPr>
          <a:xfrm>
            <a:off x="4516682" y="276225"/>
            <a:ext cx="5972175" cy="6305550"/>
          </a:xfrm>
          <a:prstGeom prst="rect">
            <a:avLst/>
          </a:prstGeom>
        </p:spPr>
      </p:pic>
    </p:spTree>
    <p:extLst>
      <p:ext uri="{BB962C8B-B14F-4D97-AF65-F5344CB8AC3E}">
        <p14:creationId xmlns:p14="http://schemas.microsoft.com/office/powerpoint/2010/main" val="30055117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NVMe </a:t>
            </a:r>
            <a:r>
              <a:rPr lang="zh-CN" altLang="en-US" smtClean="0"/>
              <a:t>对比 </a:t>
            </a:r>
            <a:r>
              <a:rPr lang="en-US" altLang="zh-CN" smtClean="0"/>
              <a:t>NVMe-oF</a:t>
            </a:r>
            <a:endParaRPr lang="zh-CN" altLang="en-US"/>
          </a:p>
        </p:txBody>
      </p:sp>
      <p:sp>
        <p:nvSpPr>
          <p:cNvPr id="3" name="内容占位符 2"/>
          <p:cNvSpPr>
            <a:spLocks noGrp="1"/>
          </p:cNvSpPr>
          <p:nvPr>
            <p:ph idx="1"/>
          </p:nvPr>
        </p:nvSpPr>
        <p:spPr/>
        <p:txBody>
          <a:bodyPr/>
          <a:lstStyle/>
          <a:p>
            <a:r>
              <a:rPr lang="en-US" altLang="zh-CN"/>
              <a:t>NVMe</a:t>
            </a:r>
            <a:r>
              <a:rPr lang="zh-CN" altLang="en-US"/>
              <a:t>和</a:t>
            </a:r>
            <a:r>
              <a:rPr lang="en-US" altLang="zh-CN"/>
              <a:t>NVMe over Fabrics</a:t>
            </a:r>
            <a:r>
              <a:rPr lang="zh-CN" altLang="en-US"/>
              <a:t>之间的主要区别之一是用于发送和接收命令或响应的传输映射机制。 </a:t>
            </a:r>
            <a:r>
              <a:rPr lang="en-US" altLang="zh-CN"/>
              <a:t>NVMe-oF</a:t>
            </a:r>
            <a:r>
              <a:rPr lang="zh-CN" altLang="en-US"/>
              <a:t>使用基于消息的模型在主机和目标存储设备之间进行通信。</a:t>
            </a:r>
            <a:r>
              <a:rPr lang="en-US" altLang="zh-CN"/>
              <a:t>NVMe</a:t>
            </a:r>
            <a:r>
              <a:rPr lang="zh-CN" altLang="en-US"/>
              <a:t>将通过</a:t>
            </a:r>
            <a:r>
              <a:rPr lang="en-US" altLang="zh-CN"/>
              <a:t>PCIe</a:t>
            </a:r>
            <a:r>
              <a:rPr lang="zh-CN" altLang="en-US"/>
              <a:t>接口协议将命令和响应映射到主机中的共享内存。</a:t>
            </a:r>
          </a:p>
          <a:p>
            <a:r>
              <a:rPr lang="en-US" altLang="zh-CN"/>
              <a:t>NVMe over Fabric</a:t>
            </a:r>
            <a:r>
              <a:rPr lang="zh-CN" altLang="en-US"/>
              <a:t>支持把</a:t>
            </a:r>
            <a:r>
              <a:rPr lang="en-US" altLang="zh-CN"/>
              <a:t>NVMe</a:t>
            </a:r>
            <a:r>
              <a:rPr lang="zh-CN" altLang="en-US"/>
              <a:t>映射到多个</a:t>
            </a:r>
            <a:r>
              <a:rPr lang="en-US" altLang="zh-CN"/>
              <a:t>Fabrics</a:t>
            </a:r>
            <a:r>
              <a:rPr lang="zh-CN" altLang="en-US"/>
              <a:t>传输选项，主要包括</a:t>
            </a:r>
            <a:r>
              <a:rPr lang="en-US" altLang="zh-CN"/>
              <a:t>FC</a:t>
            </a:r>
            <a:r>
              <a:rPr lang="zh-CN" altLang="en-US"/>
              <a:t>、</a:t>
            </a:r>
            <a:r>
              <a:rPr lang="en-US" altLang="zh-CN"/>
              <a:t>InfiniBand</a:t>
            </a:r>
            <a:r>
              <a:rPr lang="zh-CN" altLang="en-US"/>
              <a:t>、</a:t>
            </a:r>
            <a:r>
              <a:rPr lang="en-US" altLang="zh-CN"/>
              <a:t>RoCE v2</a:t>
            </a:r>
            <a:r>
              <a:rPr lang="zh-CN" altLang="en-US"/>
              <a:t>、</a:t>
            </a:r>
            <a:r>
              <a:rPr lang="en-US" altLang="zh-CN"/>
              <a:t>iWARP</a:t>
            </a:r>
            <a:r>
              <a:rPr lang="zh-CN" altLang="en-US"/>
              <a:t>和</a:t>
            </a:r>
            <a:r>
              <a:rPr lang="en-US" altLang="zh-CN"/>
              <a:t>TCP</a:t>
            </a:r>
            <a:r>
              <a:rPr lang="zh-CN" altLang="en-US"/>
              <a:t>。其中</a:t>
            </a:r>
            <a:r>
              <a:rPr lang="en-US" altLang="zh-CN"/>
              <a:t>InfiniBand</a:t>
            </a:r>
            <a:r>
              <a:rPr lang="zh-CN" altLang="en-US"/>
              <a:t>、</a:t>
            </a:r>
            <a:r>
              <a:rPr lang="en-US" altLang="zh-CN"/>
              <a:t>RoCE v2(</a:t>
            </a:r>
            <a:r>
              <a:rPr lang="zh-CN" altLang="en-US"/>
              <a:t>可路由的</a:t>
            </a:r>
            <a:r>
              <a:rPr lang="en-US" altLang="zh-CN"/>
              <a:t>RoCE)</a:t>
            </a:r>
            <a:r>
              <a:rPr lang="zh-CN" altLang="en-US"/>
              <a:t>、</a:t>
            </a:r>
            <a:r>
              <a:rPr lang="en-US" altLang="zh-CN"/>
              <a:t>iWARP</a:t>
            </a:r>
            <a:r>
              <a:rPr lang="zh-CN" altLang="en-US"/>
              <a:t>是理想的</a:t>
            </a:r>
            <a:r>
              <a:rPr lang="en-US" altLang="zh-CN"/>
              <a:t>Fabric</a:t>
            </a:r>
            <a:r>
              <a:rPr lang="zh-CN" altLang="en-US"/>
              <a:t>，原因在于它们支持</a:t>
            </a:r>
            <a:r>
              <a:rPr lang="en-US" altLang="zh-CN"/>
              <a:t>RDMA</a:t>
            </a:r>
            <a:r>
              <a:rPr lang="zh-CN" altLang="en-US"/>
              <a:t>。</a:t>
            </a:r>
          </a:p>
        </p:txBody>
      </p:sp>
    </p:spTree>
    <p:extLst>
      <p:ext uri="{BB962C8B-B14F-4D97-AF65-F5344CB8AC3E}">
        <p14:creationId xmlns:p14="http://schemas.microsoft.com/office/powerpoint/2010/main" val="1422859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RDMA</a:t>
            </a:r>
            <a:endParaRPr lang="zh-CN" altLang="en-US"/>
          </a:p>
        </p:txBody>
      </p:sp>
      <p:sp>
        <p:nvSpPr>
          <p:cNvPr id="3" name="内容占位符 2"/>
          <p:cNvSpPr>
            <a:spLocks noGrp="1"/>
          </p:cNvSpPr>
          <p:nvPr>
            <p:ph idx="1"/>
          </p:nvPr>
        </p:nvSpPr>
        <p:spPr/>
        <p:txBody>
          <a:bodyPr>
            <a:normAutofit lnSpcReduction="10000"/>
          </a:bodyPr>
          <a:lstStyle/>
          <a:p>
            <a:r>
              <a:rPr lang="en-US" altLang="zh-CN"/>
              <a:t>InfiniBand(IB)</a:t>
            </a:r>
            <a:r>
              <a:rPr lang="zh-CN" altLang="en-US"/>
              <a:t>：从一开始就支持</a:t>
            </a:r>
            <a:r>
              <a:rPr lang="en-US" altLang="zh-CN"/>
              <a:t>RDMA</a:t>
            </a:r>
            <a:r>
              <a:rPr lang="zh-CN" altLang="en-US"/>
              <a:t>的新一代网络协议。由于这是一种新的网络技术，因此需要支持该技术的网卡和交换机。</a:t>
            </a:r>
          </a:p>
          <a:p>
            <a:r>
              <a:rPr lang="en-US" altLang="zh-CN"/>
              <a:t>RDMA</a:t>
            </a:r>
            <a:r>
              <a:rPr lang="zh-CN" altLang="en-US"/>
              <a:t>融合以太网</a:t>
            </a:r>
            <a:r>
              <a:rPr lang="en-US" altLang="zh-CN"/>
              <a:t>(RoCE)</a:t>
            </a:r>
            <a:r>
              <a:rPr lang="zh-CN" altLang="en-US"/>
              <a:t>：一种允许通过以太网进行</a:t>
            </a:r>
            <a:r>
              <a:rPr lang="en-US" altLang="zh-CN"/>
              <a:t>RDMA</a:t>
            </a:r>
            <a:r>
              <a:rPr lang="zh-CN" altLang="en-US"/>
              <a:t>的网络协议。其较低的网络头是以太网头，其上网络头</a:t>
            </a:r>
            <a:r>
              <a:rPr lang="en-US" altLang="zh-CN"/>
              <a:t>(</a:t>
            </a:r>
            <a:r>
              <a:rPr lang="zh-CN" altLang="en-US"/>
              <a:t>包括数据</a:t>
            </a:r>
            <a:r>
              <a:rPr lang="en-US" altLang="zh-CN"/>
              <a:t>)</a:t>
            </a:r>
            <a:r>
              <a:rPr lang="zh-CN" altLang="en-US"/>
              <a:t>是</a:t>
            </a:r>
            <a:r>
              <a:rPr lang="en-US" altLang="zh-CN"/>
              <a:t>InfiniBand</a:t>
            </a:r>
            <a:r>
              <a:rPr lang="zh-CN" altLang="en-US"/>
              <a:t>头。这允许在标准以太网基础架构</a:t>
            </a:r>
            <a:r>
              <a:rPr lang="en-US" altLang="zh-CN"/>
              <a:t>(</a:t>
            </a:r>
            <a:r>
              <a:rPr lang="zh-CN" altLang="en-US"/>
              <a:t>交换机</a:t>
            </a:r>
            <a:r>
              <a:rPr lang="en-US" altLang="zh-CN"/>
              <a:t>)</a:t>
            </a:r>
            <a:r>
              <a:rPr lang="zh-CN" altLang="en-US"/>
              <a:t>上使用</a:t>
            </a:r>
            <a:r>
              <a:rPr lang="en-US" altLang="zh-CN"/>
              <a:t>RDMA</a:t>
            </a:r>
            <a:r>
              <a:rPr lang="zh-CN" altLang="en-US"/>
              <a:t>。只有</a:t>
            </a:r>
            <a:r>
              <a:rPr lang="en-US" altLang="zh-CN"/>
              <a:t>NIC</a:t>
            </a:r>
            <a:r>
              <a:rPr lang="zh-CN" altLang="en-US"/>
              <a:t>应该是特殊的，并支持</a:t>
            </a:r>
            <a:r>
              <a:rPr lang="en-US" altLang="zh-CN"/>
              <a:t>RoCE</a:t>
            </a:r>
            <a:r>
              <a:rPr lang="zh-CN" altLang="en-US"/>
              <a:t>。</a:t>
            </a:r>
          </a:p>
          <a:p>
            <a:r>
              <a:rPr lang="zh-CN" altLang="en-US"/>
              <a:t>互联网广域</a:t>
            </a:r>
            <a:r>
              <a:rPr lang="en-US" altLang="zh-CN"/>
              <a:t>RDMA</a:t>
            </a:r>
            <a:r>
              <a:rPr lang="zh-CN" altLang="en-US"/>
              <a:t>协议</a:t>
            </a:r>
            <a:r>
              <a:rPr lang="en-US" altLang="zh-CN"/>
              <a:t>(iWARP)</a:t>
            </a:r>
            <a:r>
              <a:rPr lang="zh-CN" altLang="en-US"/>
              <a:t>：允许通过</a:t>
            </a:r>
            <a:r>
              <a:rPr lang="en-US" altLang="zh-CN"/>
              <a:t>TCP</a:t>
            </a:r>
            <a:r>
              <a:rPr lang="zh-CN" altLang="en-US"/>
              <a:t>执行</a:t>
            </a:r>
            <a:r>
              <a:rPr lang="en-US" altLang="zh-CN"/>
              <a:t>RDMA</a:t>
            </a:r>
            <a:r>
              <a:rPr lang="zh-CN" altLang="en-US"/>
              <a:t>的网络协议。在</a:t>
            </a:r>
            <a:r>
              <a:rPr lang="en-US" altLang="zh-CN"/>
              <a:t>IB</a:t>
            </a:r>
            <a:r>
              <a:rPr lang="zh-CN" altLang="en-US"/>
              <a:t>和</a:t>
            </a:r>
            <a:r>
              <a:rPr lang="en-US" altLang="zh-CN"/>
              <a:t>RoCE</a:t>
            </a:r>
            <a:r>
              <a:rPr lang="zh-CN" altLang="en-US"/>
              <a:t>中存在功能，</a:t>
            </a:r>
            <a:r>
              <a:rPr lang="en-US" altLang="zh-CN"/>
              <a:t>iWARP</a:t>
            </a:r>
            <a:r>
              <a:rPr lang="zh-CN" altLang="en-US"/>
              <a:t>不支持这些功能。这允许在标准以太网基础架构</a:t>
            </a:r>
            <a:r>
              <a:rPr lang="en-US" altLang="zh-CN"/>
              <a:t>(</a:t>
            </a:r>
            <a:r>
              <a:rPr lang="zh-CN" altLang="en-US"/>
              <a:t>交换机</a:t>
            </a:r>
            <a:r>
              <a:rPr lang="en-US" altLang="zh-CN"/>
              <a:t>)</a:t>
            </a:r>
            <a:r>
              <a:rPr lang="zh-CN" altLang="en-US"/>
              <a:t>上使用</a:t>
            </a:r>
            <a:r>
              <a:rPr lang="en-US" altLang="zh-CN"/>
              <a:t>RDMA</a:t>
            </a:r>
            <a:r>
              <a:rPr lang="zh-CN" altLang="en-US"/>
              <a:t>。只有</a:t>
            </a:r>
            <a:r>
              <a:rPr lang="en-US" altLang="zh-CN"/>
              <a:t>NIC</a:t>
            </a:r>
            <a:r>
              <a:rPr lang="zh-CN" altLang="en-US"/>
              <a:t>应该是特殊的，并支持</a:t>
            </a:r>
            <a:r>
              <a:rPr lang="en-US" altLang="zh-CN"/>
              <a:t>iWARP(</a:t>
            </a:r>
            <a:r>
              <a:rPr lang="zh-CN" altLang="en-US"/>
              <a:t>如果使用</a:t>
            </a:r>
            <a:r>
              <a:rPr lang="en-US" altLang="zh-CN"/>
              <a:t>CPU</a:t>
            </a:r>
            <a:r>
              <a:rPr lang="zh-CN" altLang="en-US"/>
              <a:t>卸载</a:t>
            </a:r>
            <a:r>
              <a:rPr lang="en-US" altLang="zh-CN"/>
              <a:t>)</a:t>
            </a:r>
            <a:r>
              <a:rPr lang="zh-CN" altLang="en-US"/>
              <a:t>，否则所有</a:t>
            </a:r>
            <a:r>
              <a:rPr lang="en-US" altLang="zh-CN"/>
              <a:t>iWARP</a:t>
            </a:r>
            <a:r>
              <a:rPr lang="zh-CN" altLang="en-US"/>
              <a:t>堆栈都可以在</a:t>
            </a:r>
            <a:r>
              <a:rPr lang="en-US" altLang="zh-CN"/>
              <a:t>SW</a:t>
            </a:r>
            <a:r>
              <a:rPr lang="zh-CN" altLang="en-US"/>
              <a:t>中实现，并且丢失了大部分的</a:t>
            </a:r>
            <a:r>
              <a:rPr lang="en-US" altLang="zh-CN"/>
              <a:t>RDMA</a:t>
            </a:r>
            <a:r>
              <a:rPr lang="zh-CN" altLang="en-US"/>
              <a:t>性能优势。</a:t>
            </a:r>
          </a:p>
        </p:txBody>
      </p:sp>
    </p:spTree>
    <p:extLst>
      <p:ext uri="{BB962C8B-B14F-4D97-AF65-F5344CB8AC3E}">
        <p14:creationId xmlns:p14="http://schemas.microsoft.com/office/powerpoint/2010/main" val="26263225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支持</a:t>
            </a:r>
            <a:r>
              <a:rPr lang="en-US" altLang="zh-CN" smtClean="0"/>
              <a:t>RDMA</a:t>
            </a:r>
            <a:r>
              <a:rPr lang="zh-CN" altLang="en-US" smtClean="0"/>
              <a:t>的</a:t>
            </a:r>
            <a:r>
              <a:rPr lang="en-US" altLang="zh-CN" smtClean="0"/>
              <a:t>NVMe-oF</a:t>
            </a:r>
            <a:endParaRPr lang="zh-CN" altLang="en-US"/>
          </a:p>
        </p:txBody>
      </p:sp>
      <p:sp>
        <p:nvSpPr>
          <p:cNvPr id="3" name="内容占位符 2"/>
          <p:cNvSpPr>
            <a:spLocks noGrp="1"/>
          </p:cNvSpPr>
          <p:nvPr>
            <p:ph idx="1"/>
          </p:nvPr>
        </p:nvSpPr>
        <p:spPr/>
        <p:txBody>
          <a:bodyPr>
            <a:normAutofit lnSpcReduction="10000"/>
          </a:bodyPr>
          <a:lstStyle/>
          <a:p>
            <a:pPr marL="0" indent="0">
              <a:buNone/>
            </a:pPr>
            <a:r>
              <a:rPr lang="en-US" altLang="zh-CN"/>
              <a:t>RDMA</a:t>
            </a:r>
            <a:r>
              <a:rPr lang="zh-CN" altLang="en-US"/>
              <a:t>是两台计算机之间的内存到内存的传输机制。数据从一个内存地址空间发送到另一个内存地址空间，无需调用操作系统或处理器。这样的优势是开销低、查询访问快、响应时间短，延迟通常以微秒</a:t>
            </a:r>
            <a:r>
              <a:rPr lang="en-US" altLang="zh-CN"/>
              <a:t>(μs)</a:t>
            </a:r>
            <a:r>
              <a:rPr lang="zh-CN" altLang="en-US"/>
              <a:t>为单位。</a:t>
            </a:r>
          </a:p>
          <a:p>
            <a:pPr marL="0" indent="0">
              <a:buNone/>
            </a:pPr>
            <a:endParaRPr lang="en-US" altLang="zh-CN" smtClean="0"/>
          </a:p>
          <a:p>
            <a:pPr marL="0" indent="0">
              <a:buNone/>
            </a:pPr>
            <a:r>
              <a:rPr lang="en-US" altLang="zh-CN" smtClean="0"/>
              <a:t>RDMA</a:t>
            </a:r>
            <a:r>
              <a:rPr lang="zh-CN" altLang="en-US"/>
              <a:t>对于</a:t>
            </a:r>
            <a:r>
              <a:rPr lang="en-US" altLang="zh-CN"/>
              <a:t>NVMe over Fabrics</a:t>
            </a:r>
            <a:r>
              <a:rPr lang="zh-CN" altLang="en-US"/>
              <a:t>协议的便利性体现在下面几个方面：</a:t>
            </a:r>
          </a:p>
          <a:p>
            <a:r>
              <a:rPr lang="zh-CN" altLang="en-US"/>
              <a:t>提供了低延迟、低抖动和低</a:t>
            </a:r>
            <a:r>
              <a:rPr lang="en-US" altLang="zh-CN"/>
              <a:t>CPU</a:t>
            </a:r>
            <a:r>
              <a:rPr lang="zh-CN" altLang="en-US"/>
              <a:t>使用率的传输层协议</a:t>
            </a:r>
            <a:r>
              <a:rPr lang="en-US" altLang="zh-CN"/>
              <a:t>;</a:t>
            </a:r>
          </a:p>
          <a:p>
            <a:r>
              <a:rPr lang="zh-CN" altLang="en-US"/>
              <a:t>最大限度利用硬件加速，避免软件协议栈的开销</a:t>
            </a:r>
            <a:r>
              <a:rPr lang="en-US" altLang="zh-CN"/>
              <a:t>;</a:t>
            </a:r>
          </a:p>
          <a:p>
            <a:r>
              <a:rPr lang="zh-CN" altLang="en-US"/>
              <a:t>依赖于开放互联联盟组织维护的</a:t>
            </a:r>
            <a:r>
              <a:rPr lang="en-US" altLang="zh-CN"/>
              <a:t>Verbs</a:t>
            </a:r>
            <a:r>
              <a:rPr lang="zh-CN" altLang="en-US"/>
              <a:t>和代码库，</a:t>
            </a:r>
            <a:r>
              <a:rPr lang="en-US" altLang="zh-CN"/>
              <a:t>RDMA</a:t>
            </a:r>
            <a:r>
              <a:rPr lang="zh-CN" altLang="en-US"/>
              <a:t>定义了丰富的可异步访问的接口机制，这对于提高</a:t>
            </a:r>
            <a:r>
              <a:rPr lang="en-US" altLang="zh-CN"/>
              <a:t>IO</a:t>
            </a:r>
            <a:r>
              <a:rPr lang="zh-CN" altLang="en-US"/>
              <a:t>性能是至关重要的。</a:t>
            </a:r>
          </a:p>
        </p:txBody>
      </p:sp>
    </p:spTree>
    <p:extLst>
      <p:ext uri="{BB962C8B-B14F-4D97-AF65-F5344CB8AC3E}">
        <p14:creationId xmlns:p14="http://schemas.microsoft.com/office/powerpoint/2010/main" val="1402071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smtClean="0"/>
              <a:t>结束</a:t>
            </a:r>
            <a:endParaRPr lang="zh-CN" altLang="en-US"/>
          </a:p>
        </p:txBody>
      </p:sp>
      <p:sp>
        <p:nvSpPr>
          <p:cNvPr id="5" name="副标题 4"/>
          <p:cNvSpPr>
            <a:spLocks noGrp="1"/>
          </p:cNvSpPr>
          <p:nvPr>
            <p:ph type="subTitle" idx="1"/>
          </p:nvPr>
        </p:nvSpPr>
        <p:spPr/>
        <p:txBody>
          <a:bodyPr/>
          <a:lstStyle/>
          <a:p>
            <a:r>
              <a:rPr lang="en-US" altLang="zh-CN" smtClean="0"/>
              <a:t>SAN</a:t>
            </a:r>
            <a:r>
              <a:rPr lang="zh-CN" altLang="en-US" smtClean="0"/>
              <a:t>存储区域网络</a:t>
            </a:r>
            <a:endParaRPr lang="zh-CN" altLang="en-US"/>
          </a:p>
        </p:txBody>
      </p:sp>
    </p:spTree>
    <p:extLst>
      <p:ext uri="{BB962C8B-B14F-4D97-AF65-F5344CB8AC3E}">
        <p14:creationId xmlns:p14="http://schemas.microsoft.com/office/powerpoint/2010/main" val="2065644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硬盘接口</a:t>
            </a:r>
            <a:endParaRPr lang="zh-CN" altLang="en-US"/>
          </a:p>
        </p:txBody>
      </p:sp>
      <p:sp>
        <p:nvSpPr>
          <p:cNvPr id="3" name="内容占位符 2"/>
          <p:cNvSpPr>
            <a:spLocks noGrp="1"/>
          </p:cNvSpPr>
          <p:nvPr>
            <p:ph idx="1"/>
          </p:nvPr>
        </p:nvSpPr>
        <p:spPr/>
        <p:txBody>
          <a:bodyPr/>
          <a:lstStyle/>
          <a:p>
            <a:r>
              <a:rPr lang="zh-CN" altLang="en-US"/>
              <a:t>用于</a:t>
            </a:r>
            <a:r>
              <a:rPr lang="en-US" altLang="zh-CN"/>
              <a:t>ATA</a:t>
            </a:r>
            <a:r>
              <a:rPr lang="zh-CN" altLang="en-US"/>
              <a:t>指令的</a:t>
            </a:r>
            <a:r>
              <a:rPr lang="en-US" altLang="zh-CN"/>
              <a:t>IDE</a:t>
            </a:r>
            <a:r>
              <a:rPr lang="zh-CN" altLang="en-US"/>
              <a:t>接口</a:t>
            </a:r>
          </a:p>
          <a:p>
            <a:r>
              <a:rPr lang="zh-CN" altLang="en-US"/>
              <a:t>用于</a:t>
            </a:r>
            <a:r>
              <a:rPr lang="en-US" altLang="zh-CN"/>
              <a:t>ATA</a:t>
            </a:r>
            <a:r>
              <a:rPr lang="zh-CN" altLang="en-US"/>
              <a:t>指令的</a:t>
            </a:r>
            <a:r>
              <a:rPr lang="en-US" altLang="zh-CN"/>
              <a:t>SATA</a:t>
            </a:r>
            <a:r>
              <a:rPr lang="zh-CN" altLang="en-US"/>
              <a:t>接口</a:t>
            </a:r>
          </a:p>
          <a:p>
            <a:r>
              <a:rPr lang="zh-CN" altLang="en-US"/>
              <a:t>用于</a:t>
            </a:r>
            <a:r>
              <a:rPr lang="en-US" altLang="zh-CN">
                <a:solidFill>
                  <a:srgbClr val="FF0000"/>
                </a:solidFill>
              </a:rPr>
              <a:t>SCSI</a:t>
            </a:r>
            <a:r>
              <a:rPr lang="zh-CN" altLang="en-US"/>
              <a:t>指令的并行</a:t>
            </a:r>
            <a:r>
              <a:rPr lang="en-US" altLang="zh-CN"/>
              <a:t>SCSI</a:t>
            </a:r>
            <a:r>
              <a:rPr lang="zh-CN" altLang="en-US"/>
              <a:t>接口</a:t>
            </a:r>
          </a:p>
          <a:p>
            <a:r>
              <a:rPr lang="zh-CN" altLang="en-US"/>
              <a:t>用于</a:t>
            </a:r>
            <a:r>
              <a:rPr lang="en-US" altLang="zh-CN">
                <a:solidFill>
                  <a:srgbClr val="FF0000"/>
                </a:solidFill>
              </a:rPr>
              <a:t>SCSI</a:t>
            </a:r>
            <a:r>
              <a:rPr lang="zh-CN" altLang="en-US"/>
              <a:t>指令的串行</a:t>
            </a:r>
            <a:r>
              <a:rPr lang="en-US" altLang="zh-CN"/>
              <a:t>SCSI</a:t>
            </a:r>
            <a:r>
              <a:rPr lang="zh-CN" altLang="en-US"/>
              <a:t>（</a:t>
            </a:r>
            <a:r>
              <a:rPr lang="en-US" altLang="zh-CN"/>
              <a:t>SAS</a:t>
            </a:r>
            <a:r>
              <a:rPr lang="zh-CN" altLang="en-US"/>
              <a:t>）接口</a:t>
            </a:r>
          </a:p>
          <a:p>
            <a:r>
              <a:rPr lang="zh-CN" altLang="en-US"/>
              <a:t>用于</a:t>
            </a:r>
            <a:r>
              <a:rPr lang="en-US" altLang="zh-CN">
                <a:solidFill>
                  <a:srgbClr val="FF0000"/>
                </a:solidFill>
              </a:rPr>
              <a:t>SCSI</a:t>
            </a:r>
            <a:r>
              <a:rPr lang="zh-CN" altLang="en-US"/>
              <a:t>指令系统，并且承载于</a:t>
            </a:r>
            <a:r>
              <a:rPr lang="en-US" altLang="zh-CN"/>
              <a:t>FC</a:t>
            </a:r>
            <a:r>
              <a:rPr lang="zh-CN" altLang="en-US"/>
              <a:t>协议的串行</a:t>
            </a:r>
            <a:r>
              <a:rPr lang="en-US" altLang="zh-CN"/>
              <a:t>FC</a:t>
            </a:r>
            <a:r>
              <a:rPr lang="zh-CN" altLang="en-US"/>
              <a:t>接口</a:t>
            </a:r>
          </a:p>
        </p:txBody>
      </p:sp>
    </p:spTree>
    <p:extLst>
      <p:ext uri="{BB962C8B-B14F-4D97-AF65-F5344CB8AC3E}">
        <p14:creationId xmlns:p14="http://schemas.microsoft.com/office/powerpoint/2010/main" val="10832099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SCSI</a:t>
            </a:r>
            <a:r>
              <a:rPr lang="zh-CN" altLang="en-US" smtClean="0"/>
              <a:t>：</a:t>
            </a:r>
            <a:r>
              <a:rPr lang="en-US" altLang="zh-CN"/>
              <a:t>Small Computer System Interface</a:t>
            </a:r>
            <a:endParaRPr lang="zh-CN" altLang="en-US"/>
          </a:p>
        </p:txBody>
      </p:sp>
      <p:sp>
        <p:nvSpPr>
          <p:cNvPr id="3" name="内容占位符 2"/>
          <p:cNvSpPr>
            <a:spLocks noGrp="1"/>
          </p:cNvSpPr>
          <p:nvPr>
            <p:ph idx="1"/>
          </p:nvPr>
        </p:nvSpPr>
        <p:spPr/>
        <p:txBody>
          <a:bodyPr/>
          <a:lstStyle/>
          <a:p>
            <a:r>
              <a:rPr lang="en-US" altLang="zh-CN"/>
              <a:t>SCSI</a:t>
            </a:r>
            <a:r>
              <a:rPr lang="zh-CN" altLang="en-US"/>
              <a:t>协议定义了一套不同设备（磁盘，磁带，处理器，光设备，网络设备等）利用该框架进行信息交互的模型和必要指令集。</a:t>
            </a:r>
          </a:p>
          <a:p>
            <a:r>
              <a:rPr lang="en-US" altLang="zh-CN"/>
              <a:t>SCSI</a:t>
            </a:r>
            <a:r>
              <a:rPr lang="zh-CN" altLang="en-US"/>
              <a:t>协议本质上同传输介质无关，</a:t>
            </a:r>
            <a:r>
              <a:rPr lang="en-US" altLang="zh-CN"/>
              <a:t>SCSI</a:t>
            </a:r>
            <a:r>
              <a:rPr lang="zh-CN" altLang="en-US"/>
              <a:t>可以在多种介质上实现，甚至是虚拟介质。例如基于光纤的</a:t>
            </a:r>
            <a:r>
              <a:rPr lang="en-US" altLang="zh-CN"/>
              <a:t>FCP</a:t>
            </a:r>
            <a:r>
              <a:rPr lang="zh-CN" altLang="en-US"/>
              <a:t>链路协议，基于</a:t>
            </a:r>
            <a:r>
              <a:rPr lang="en-US" altLang="zh-CN"/>
              <a:t>SAS</a:t>
            </a:r>
            <a:r>
              <a:rPr lang="zh-CN" altLang="en-US"/>
              <a:t>的链路协议，基于虚拟</a:t>
            </a:r>
            <a:r>
              <a:rPr lang="en-US" altLang="zh-CN"/>
              <a:t>IP</a:t>
            </a:r>
            <a:r>
              <a:rPr lang="zh-CN" altLang="en-US"/>
              <a:t>链路</a:t>
            </a:r>
            <a:r>
              <a:rPr lang="zh-CN" altLang="en-US" smtClean="0"/>
              <a:t>的</a:t>
            </a:r>
            <a:r>
              <a:rPr lang="en-US" altLang="zh-CN" smtClean="0"/>
              <a:t>iSCSI</a:t>
            </a:r>
            <a:r>
              <a:rPr lang="zh-CN" altLang="en-US"/>
              <a:t>协议。</a:t>
            </a:r>
          </a:p>
        </p:txBody>
      </p:sp>
    </p:spTree>
    <p:extLst>
      <p:ext uri="{BB962C8B-B14F-4D97-AF65-F5344CB8AC3E}">
        <p14:creationId xmlns:p14="http://schemas.microsoft.com/office/powerpoint/2010/main" val="3007143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SCSI</a:t>
            </a:r>
            <a:r>
              <a:rPr lang="zh-CN" altLang="en-US" smtClean="0"/>
              <a:t>总线</a:t>
            </a:r>
            <a:endParaRPr lang="zh-CN" altLang="en-US"/>
          </a:p>
        </p:txBody>
      </p:sp>
      <p:pic>
        <p:nvPicPr>
          <p:cNvPr id="5" name="图片 4"/>
          <p:cNvPicPr>
            <a:picLocks noChangeAspect="1"/>
          </p:cNvPicPr>
          <p:nvPr/>
        </p:nvPicPr>
        <p:blipFill>
          <a:blip r:embed="rId3"/>
          <a:stretch>
            <a:fillRect/>
          </a:stretch>
        </p:blipFill>
        <p:spPr>
          <a:xfrm>
            <a:off x="1401513" y="1189672"/>
            <a:ext cx="9388974" cy="4376738"/>
          </a:xfrm>
          <a:prstGeom prst="rect">
            <a:avLst/>
          </a:prstGeom>
        </p:spPr>
      </p:pic>
    </p:spTree>
    <p:extLst>
      <p:ext uri="{BB962C8B-B14F-4D97-AF65-F5344CB8AC3E}">
        <p14:creationId xmlns:p14="http://schemas.microsoft.com/office/powerpoint/2010/main" val="15262418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SCSI</a:t>
            </a:r>
            <a:r>
              <a:rPr lang="zh-CN" altLang="en-US" smtClean="0"/>
              <a:t>逻辑拓扑</a:t>
            </a:r>
            <a:endParaRPr lang="zh-CN" altLang="en-US"/>
          </a:p>
        </p:txBody>
      </p:sp>
      <p:pic>
        <p:nvPicPr>
          <p:cNvPr id="3" name="图片 2"/>
          <p:cNvPicPr>
            <a:picLocks noChangeAspect="1"/>
          </p:cNvPicPr>
          <p:nvPr/>
        </p:nvPicPr>
        <p:blipFill>
          <a:blip r:embed="rId2"/>
          <a:stretch>
            <a:fillRect/>
          </a:stretch>
        </p:blipFill>
        <p:spPr>
          <a:xfrm>
            <a:off x="5299710" y="1400990"/>
            <a:ext cx="6755432" cy="4428310"/>
          </a:xfrm>
          <a:prstGeom prst="rect">
            <a:avLst/>
          </a:prstGeom>
        </p:spPr>
      </p:pic>
      <p:sp>
        <p:nvSpPr>
          <p:cNvPr id="4" name="内容占位符 3"/>
          <p:cNvSpPr txBox="1">
            <a:spLocks/>
          </p:cNvSpPr>
          <p:nvPr/>
        </p:nvSpPr>
        <p:spPr>
          <a:xfrm>
            <a:off x="323850" y="1195250"/>
            <a:ext cx="5181600" cy="5171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a:t>逻辑单元（</a:t>
            </a:r>
            <a:r>
              <a:rPr lang="en-US" altLang="zh-CN" sz="1800" smtClean="0"/>
              <a:t>LUN</a:t>
            </a:r>
            <a:r>
              <a:rPr lang="zh-CN" altLang="en-US" sz="1800" smtClean="0"/>
              <a:t>）：</a:t>
            </a:r>
            <a:r>
              <a:rPr lang="en-US" altLang="zh-CN" sz="1800"/>
              <a:t>LUN</a:t>
            </a:r>
            <a:r>
              <a:rPr lang="zh-CN" altLang="en-US" sz="1800"/>
              <a:t>是</a:t>
            </a:r>
            <a:r>
              <a:rPr lang="en-US" altLang="zh-CN" sz="1800"/>
              <a:t>SCSI</a:t>
            </a:r>
            <a:r>
              <a:rPr lang="zh-CN" altLang="en-US" sz="1800"/>
              <a:t>目标器中所描述的名字空间资源，一个目标器可以包括多个</a:t>
            </a:r>
            <a:r>
              <a:rPr lang="en-US" altLang="zh-CN" sz="1800"/>
              <a:t>LUN</a:t>
            </a:r>
            <a:r>
              <a:rPr lang="zh-CN" altLang="en-US" sz="1800"/>
              <a:t>，而且每个</a:t>
            </a:r>
            <a:r>
              <a:rPr lang="en-US" altLang="zh-CN" sz="1800"/>
              <a:t>LUN</a:t>
            </a:r>
            <a:r>
              <a:rPr lang="zh-CN" altLang="en-US" sz="1800"/>
              <a:t>的属性可以有所区别，比如</a:t>
            </a:r>
            <a:r>
              <a:rPr lang="en-US" altLang="zh-CN" sz="1800"/>
              <a:t>LUN#0</a:t>
            </a:r>
            <a:r>
              <a:rPr lang="zh-CN" altLang="en-US" sz="1800"/>
              <a:t>可以是磁盘，</a:t>
            </a:r>
            <a:r>
              <a:rPr lang="en-US" altLang="zh-CN" sz="1800"/>
              <a:t>LUN#1</a:t>
            </a:r>
            <a:r>
              <a:rPr lang="zh-CN" altLang="en-US" sz="1800"/>
              <a:t>可以是其他设备。</a:t>
            </a:r>
          </a:p>
          <a:p>
            <a:r>
              <a:rPr lang="zh-CN" altLang="en-US" sz="1800"/>
              <a:t>启动器（</a:t>
            </a:r>
            <a:r>
              <a:rPr lang="en-US" altLang="zh-CN" sz="1800" smtClean="0"/>
              <a:t>Initiator</a:t>
            </a:r>
            <a:r>
              <a:rPr lang="zh-CN" altLang="en-US" sz="1800" smtClean="0"/>
              <a:t>）：</a:t>
            </a:r>
            <a:r>
              <a:rPr lang="en-US" altLang="zh-CN" sz="1800" smtClean="0"/>
              <a:t>SCSI</a:t>
            </a:r>
            <a:r>
              <a:rPr lang="zh-CN" altLang="en-US" sz="1800"/>
              <a:t>是一个</a:t>
            </a:r>
            <a:r>
              <a:rPr lang="en-US" altLang="zh-CN" sz="1800"/>
              <a:t>C/S</a:t>
            </a:r>
            <a:r>
              <a:rPr lang="zh-CN" altLang="en-US" sz="1800"/>
              <a:t>架构，其中客户端成为启动器，负责向</a:t>
            </a:r>
            <a:r>
              <a:rPr lang="en-US" altLang="zh-CN" sz="1800"/>
              <a:t>SCSI</a:t>
            </a:r>
            <a:r>
              <a:rPr lang="zh-CN" altLang="en-US" sz="1800"/>
              <a:t>目标器发送请求指令，一般主机系统都充当了启动器的角色。</a:t>
            </a:r>
          </a:p>
          <a:p>
            <a:r>
              <a:rPr lang="zh-CN" altLang="en-US" sz="1800"/>
              <a:t>目标器（</a:t>
            </a:r>
            <a:r>
              <a:rPr lang="en-US" altLang="zh-CN" sz="1800"/>
              <a:t>Target</a:t>
            </a:r>
            <a:r>
              <a:rPr lang="zh-CN" altLang="en-US" sz="1800"/>
              <a:t>）：处理</a:t>
            </a:r>
            <a:r>
              <a:rPr lang="en-US" altLang="zh-CN" sz="1800"/>
              <a:t>SCSI</a:t>
            </a:r>
            <a:r>
              <a:rPr lang="zh-CN" altLang="en-US" sz="1800"/>
              <a:t>指令的服务端称为目标器，它接收来自主机的指令并解析处理，比如磁盘阵列的角色就是目标器。</a:t>
            </a:r>
          </a:p>
          <a:p>
            <a:r>
              <a:rPr lang="en-US" altLang="zh-CN" sz="1800"/>
              <a:t>SCSI</a:t>
            </a:r>
            <a:r>
              <a:rPr lang="zh-CN" altLang="en-US" sz="1800"/>
              <a:t>的</a:t>
            </a:r>
            <a:r>
              <a:rPr lang="en-US" altLang="zh-CN" sz="1800"/>
              <a:t>Initiator</a:t>
            </a:r>
            <a:r>
              <a:rPr lang="zh-CN" altLang="en-US" sz="1800"/>
              <a:t>与</a:t>
            </a:r>
            <a:r>
              <a:rPr lang="en-US" altLang="zh-CN" sz="1800"/>
              <a:t>Target</a:t>
            </a:r>
            <a:r>
              <a:rPr lang="zh-CN" altLang="en-US" sz="1800"/>
              <a:t>共同构成了一个典型的</a:t>
            </a:r>
            <a:r>
              <a:rPr lang="en-US" altLang="zh-CN" sz="1800"/>
              <a:t>C/S</a:t>
            </a:r>
            <a:r>
              <a:rPr lang="zh-CN" altLang="en-US" sz="1800"/>
              <a:t>模型，每个指令都是“请求</a:t>
            </a:r>
            <a:r>
              <a:rPr lang="en-US" altLang="zh-CN" sz="1800"/>
              <a:t>/</a:t>
            </a:r>
            <a:r>
              <a:rPr lang="zh-CN" altLang="en-US" sz="1800"/>
              <a:t>应答”这样的模型来实现。</a:t>
            </a:r>
          </a:p>
          <a:p>
            <a:r>
              <a:rPr lang="en-US" altLang="zh-CN" sz="1800"/>
              <a:t>Initiator</a:t>
            </a:r>
            <a:r>
              <a:rPr lang="zh-CN" altLang="en-US" sz="1800"/>
              <a:t>主要任务：发出</a:t>
            </a:r>
            <a:r>
              <a:rPr lang="en-US" altLang="zh-CN" sz="1800"/>
              <a:t>SCSI</a:t>
            </a:r>
            <a:r>
              <a:rPr lang="zh-CN" altLang="en-US" sz="1800"/>
              <a:t>请求。</a:t>
            </a:r>
          </a:p>
          <a:p>
            <a:r>
              <a:rPr lang="en-US" altLang="zh-CN" sz="1800"/>
              <a:t>Target</a:t>
            </a:r>
            <a:r>
              <a:rPr lang="zh-CN" altLang="en-US" sz="1800"/>
              <a:t>主要任务：回答</a:t>
            </a:r>
            <a:r>
              <a:rPr lang="en-US" altLang="zh-CN" sz="1800"/>
              <a:t>SCSI</a:t>
            </a:r>
            <a:r>
              <a:rPr lang="zh-CN" altLang="en-US" sz="1800"/>
              <a:t>请求，通过</a:t>
            </a:r>
            <a:r>
              <a:rPr lang="en-US" altLang="zh-CN" sz="1800"/>
              <a:t>LUN</a:t>
            </a:r>
            <a:r>
              <a:rPr lang="zh-CN" altLang="en-US" sz="1800"/>
              <a:t>提供业务，并通过任务管理器提供任务管理功能</a:t>
            </a:r>
            <a:r>
              <a:rPr lang="zh-CN" altLang="en-US" sz="1800" smtClean="0"/>
              <a:t>。</a:t>
            </a:r>
            <a:endParaRPr lang="zh-CN" altLang="en-US" sz="1800"/>
          </a:p>
        </p:txBody>
      </p:sp>
    </p:spTree>
    <p:extLst>
      <p:ext uri="{BB962C8B-B14F-4D97-AF65-F5344CB8AC3E}">
        <p14:creationId xmlns:p14="http://schemas.microsoft.com/office/powerpoint/2010/main" val="38989078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2954</TotalTime>
  <Words>4831</Words>
  <Application>Microsoft Office PowerPoint</Application>
  <PresentationFormat>宽屏</PresentationFormat>
  <Paragraphs>225</Paragraphs>
  <Slides>57</Slides>
  <Notes>18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57</vt:i4>
      </vt:variant>
    </vt:vector>
  </HeadingPairs>
  <TitlesOfParts>
    <vt:vector size="62" baseType="lpstr">
      <vt:lpstr>-apple-system</vt:lpstr>
      <vt:lpstr>等线</vt:lpstr>
      <vt:lpstr>等线 Light</vt:lpstr>
      <vt:lpstr>Arial</vt:lpstr>
      <vt:lpstr>Office 主题​​</vt:lpstr>
      <vt:lpstr>SAN存储区域网络</vt:lpstr>
      <vt:lpstr>块存储</vt:lpstr>
      <vt:lpstr>SAN</vt:lpstr>
      <vt:lpstr>SAN类型</vt:lpstr>
      <vt:lpstr>SAN：Storage Area Network</vt:lpstr>
      <vt:lpstr>硬盘接口</vt:lpstr>
      <vt:lpstr>SCSI：Small Computer System Interface</vt:lpstr>
      <vt:lpstr>SCSI总线</vt:lpstr>
      <vt:lpstr>SCSI逻辑拓扑</vt:lpstr>
      <vt:lpstr>SCSI寻址</vt:lpstr>
      <vt:lpstr>SCSI总线接入计算机总线</vt:lpstr>
      <vt:lpstr>SCSI读操作</vt:lpstr>
      <vt:lpstr>SCSI写操作</vt:lpstr>
      <vt:lpstr>FC（Fibre Channel）网络</vt:lpstr>
      <vt:lpstr>FC帧结构</vt:lpstr>
      <vt:lpstr>FC流控</vt:lpstr>
      <vt:lpstr>FC网络拓扑</vt:lpstr>
      <vt:lpstr>FC仲裁环结构</vt:lpstr>
      <vt:lpstr>AL环路数据帧传输机制</vt:lpstr>
      <vt:lpstr>Cross Bar交换矩阵</vt:lpstr>
      <vt:lpstr>FC Fabric寻址</vt:lpstr>
      <vt:lpstr>FC Fabric寻址 - cont.</vt:lpstr>
      <vt:lpstr>FC Fabric寻址 - cont.</vt:lpstr>
      <vt:lpstr>FC设备登录Fabric网络的过程</vt:lpstr>
      <vt:lpstr>FC协议层次 - 传输层</vt:lpstr>
      <vt:lpstr>FC-SAN 和 IP-SAN</vt:lpstr>
      <vt:lpstr>FC-SAN组网方式</vt:lpstr>
      <vt:lpstr>FC-SAN组件</vt:lpstr>
      <vt:lpstr>FC拓扑结构</vt:lpstr>
      <vt:lpstr>FC拓扑对比</vt:lpstr>
      <vt:lpstr>FC协议栈</vt:lpstr>
      <vt:lpstr>光纤交换机</vt:lpstr>
      <vt:lpstr>协议栈对比</vt:lpstr>
      <vt:lpstr>FCIP和iFCP：通过IP连接FC-SAN</vt:lpstr>
      <vt:lpstr>FCoE：Fibre Channel over Ethernet</vt:lpstr>
      <vt:lpstr>FCoE协议封装</vt:lpstr>
      <vt:lpstr>FCoE帧格式</vt:lpstr>
      <vt:lpstr>FCoE和FCIP比较</vt:lpstr>
      <vt:lpstr>iSCSI协议栈</vt:lpstr>
      <vt:lpstr>iSCSI的发起端与目标端</vt:lpstr>
      <vt:lpstr>iSCSI数据包封装模型</vt:lpstr>
      <vt:lpstr>主机和存储之间iSCSI连接方式</vt:lpstr>
      <vt:lpstr>普通以太网卡+Initiator软件</vt:lpstr>
      <vt:lpstr>TOE网卡+Initiator软件实现方式</vt:lpstr>
      <vt:lpstr>iSCSI连接方式：普通以太网卡+Initiator软件</vt:lpstr>
      <vt:lpstr>FC-SAN与IP-SAN比较</vt:lpstr>
      <vt:lpstr>FC-SAN与IP-SAN融合</vt:lpstr>
      <vt:lpstr>SAN存储虚拟化</vt:lpstr>
      <vt:lpstr>基于主机的SAN存储虚拟化</vt:lpstr>
      <vt:lpstr>基于存储设备的SAN存储虚拟化</vt:lpstr>
      <vt:lpstr>基于网络的SAN存储虚拟化</vt:lpstr>
      <vt:lpstr>NVMe over Fabric</vt:lpstr>
      <vt:lpstr>NVMe</vt:lpstr>
      <vt:lpstr>NVMe 对比 NVMe-oF</vt:lpstr>
      <vt:lpstr>RDMA</vt:lpstr>
      <vt:lpstr>支持RDMA的NVMe-oF</vt:lpstr>
      <vt:lpstr>结束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RAID技术</dc:title>
  <dc:creator>pirenjie</dc:creator>
  <cp:lastModifiedBy>皮人杰 PIRENJIE</cp:lastModifiedBy>
  <cp:revision>305</cp:revision>
  <dcterms:created xsi:type="dcterms:W3CDTF">2020-09-24T12:40:36Z</dcterms:created>
  <dcterms:modified xsi:type="dcterms:W3CDTF">2022-10-09T22:09:35Z</dcterms:modified>
</cp:coreProperties>
</file>